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6"/>
  </p:notesMasterIdLst>
  <p:sldIdLst>
    <p:sldId id="256" r:id="rId2"/>
    <p:sldId id="259" r:id="rId3"/>
    <p:sldId id="257" r:id="rId4"/>
    <p:sldId id="258" r:id="rId5"/>
    <p:sldId id="266" r:id="rId6"/>
    <p:sldId id="269" r:id="rId7"/>
    <p:sldId id="272" r:id="rId8"/>
    <p:sldId id="271" r:id="rId9"/>
    <p:sldId id="273" r:id="rId10"/>
    <p:sldId id="270" r:id="rId11"/>
    <p:sldId id="262" r:id="rId12"/>
    <p:sldId id="264" r:id="rId13"/>
    <p:sldId id="267"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18DDF-F5EE-44EE-0681-B8F636944065}" v="7" dt="2020-11-02T01:32:18.937"/>
    <p1510:client id="{05288BEB-2DEF-F5A3-39EB-79938142CA62}" v="12" dt="2020-12-07T19:55:01.150"/>
    <p1510:client id="{0FC9315E-9775-CFB1-9C17-B1526E2746A6}" v="166" dt="2020-12-03T22:57:43.243"/>
    <p1510:client id="{1804C5F1-AA31-4718-C596-9EA946560916}" v="978" dt="2020-10-31T20:14:13.064"/>
    <p1510:client id="{1CC68D3E-EC4F-E633-31CF-B3601FE3A2D3}" v="2049" dt="2020-10-31T19:56:37.127"/>
    <p1510:client id="{226209BF-D0CA-4D27-8AE8-30FCBC20DEDC}" v="2" dt="2020-10-03T21:09:31.051"/>
    <p1510:client id="{2F988503-3B02-5D6F-5168-CA52E71383C0}" v="1164" dt="2020-12-02T08:25:48.609"/>
    <p1510:client id="{36AE73EB-B852-C110-3287-1928939B449F}" v="2133" dt="2020-10-31T19:55:42.287"/>
    <p1510:client id="{4C0C7692-3095-9F0C-A14C-6146BB1CEAEA}" v="121" dt="2020-12-07T21:30:11.541"/>
    <p1510:client id="{4F1002DA-4C0E-2CD7-8711-6F5F5E17753E}" v="3" dt="2020-12-08T22:18:09.737"/>
    <p1510:client id="{4FD44279-59CD-4A7C-6EFB-274848EC05FF}" v="2566" dt="2020-10-31T19:59:29.523"/>
    <p1510:client id="{5238BB8B-33CB-9B81-D229-11917EFA96F0}" v="4" dt="2020-12-09T03:47:43.633"/>
    <p1510:client id="{59A39F8F-8C09-EF24-9A6E-CF732AB9B106}" v="399" dt="2020-10-29T18:39:01.869"/>
    <p1510:client id="{5E7C009A-82D4-43D0-A0A1-573F6F4750D3}" v="26" dt="2020-10-03T18:56:32.947"/>
    <p1510:client id="{77BF0E6D-F8D6-4040-BDBF-2F37DE380328}" v="1364" dt="2020-12-03T05:28:39.986"/>
    <p1510:client id="{7EABC3B3-EA3F-4FFD-A352-5F28B549AEEA}" v="13" dt="2020-12-08T19:08:11.360"/>
    <p1510:client id="{8B9B406C-57F5-F8CD-5656-9063DA7550A1}" v="18" dt="2020-12-09T03:18:52.185"/>
    <p1510:client id="{8FC9FC10-726C-3723-4B70-E27506C8469A}" v="1377" dt="2020-12-08T20:44:40.831"/>
    <p1510:client id="{9E4B5682-3763-4C69-6D3B-803D06900C79}" v="114" dt="2020-12-03T22:04:50.518"/>
    <p1510:client id="{A8133EE8-3906-F9CA-A49A-372F7D4E3E1D}" v="1" dt="2020-10-03T18:52:11.036"/>
    <p1510:client id="{B5FAAB3E-6EAC-98DB-04A6-11BF626C126E}" v="121" dt="2020-11-28T20:29:32.976"/>
    <p1510:client id="{C911EA31-F239-675F-9C7C-DBE9F2583A2C}" v="5" dt="2020-12-09T02:40:20.648"/>
    <p1510:client id="{CF3CD12D-8E14-9F62-3314-F33D763C4E2B}" v="8" dt="2020-12-08T04:00:29.190"/>
    <p1510:client id="{CF475727-105F-E630-B88A-46E35EB8DC46}" v="22" dt="2020-12-09T03:31:51.309"/>
    <p1510:client id="{CFD43590-0994-2CBE-E285-E9A36778C550}" v="13" dt="2020-12-08T04:02:42.680"/>
    <p1510:client id="{D8040B3B-C87C-BC7C-B204-0BAA595BFE1B}" v="1464" dt="2020-10-31T19:07:47.663"/>
    <p1510:client id="{DE9E2CF1-0916-9597-8267-4FCDDBF510AB}" v="113" dt="2020-10-29T18:40:48.294"/>
    <p1510:client id="{EC707178-C4FD-ADE8-8EF0-0FA97065DA27}" v="816" dt="2020-12-08T22:03:15.629"/>
    <p1510:client id="{EF4C4FAE-F64F-07D8-4E2A-55D6CF2E79E6}" v="449" dt="2020-12-08T23:54:38.891"/>
    <p1510:client id="{FE0C3C24-9A6B-2ADA-49D7-B2DC6442ECEC}" v="4714" dt="2020-12-09T03:27:18.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05A06-399F-4523-B6FD-58F77E646C65}" type="datetimeFigureOut">
              <a:rPr lang="en-CA" smtClean="0"/>
              <a:t>2020-12-08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91038-CF54-4CAD-B6A6-90C5E22C782E}" type="slidenum">
              <a:rPr lang="en-CA" smtClean="0"/>
              <a:t>‹#›</a:t>
            </a:fld>
            <a:endParaRPr lang="en-CA"/>
          </a:p>
        </p:txBody>
      </p:sp>
    </p:spTree>
    <p:extLst>
      <p:ext uri="{BB962C8B-B14F-4D97-AF65-F5344CB8AC3E}">
        <p14:creationId xmlns:p14="http://schemas.microsoft.com/office/powerpoint/2010/main" val="362659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191038-CF54-4CAD-B6A6-90C5E22C782E}" type="slidenum">
              <a:rPr lang="en-CA" smtClean="0"/>
              <a:t>1</a:t>
            </a:fld>
            <a:endParaRPr lang="en-CA"/>
          </a:p>
        </p:txBody>
      </p:sp>
    </p:spTree>
    <p:extLst>
      <p:ext uri="{BB962C8B-B14F-4D97-AF65-F5344CB8AC3E}">
        <p14:creationId xmlns:p14="http://schemas.microsoft.com/office/powerpoint/2010/main" val="223719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talk about modelling only most effective configurations</a:t>
            </a:r>
          </a:p>
        </p:txBody>
      </p:sp>
      <p:sp>
        <p:nvSpPr>
          <p:cNvPr id="4" name="Slide Number Placeholder 3"/>
          <p:cNvSpPr>
            <a:spLocks noGrp="1"/>
          </p:cNvSpPr>
          <p:nvPr>
            <p:ph type="sldNum" sz="quarter" idx="5"/>
          </p:nvPr>
        </p:nvSpPr>
        <p:spPr/>
        <p:txBody>
          <a:bodyPr/>
          <a:lstStyle/>
          <a:p>
            <a:fld id="{3E191038-CF54-4CAD-B6A6-90C5E22C782E}" type="slidenum">
              <a:rPr lang="en-CA" smtClean="0"/>
              <a:t>12</a:t>
            </a:fld>
            <a:endParaRPr lang="en-CA"/>
          </a:p>
        </p:txBody>
      </p:sp>
    </p:spTree>
    <p:extLst>
      <p:ext uri="{BB962C8B-B14F-4D97-AF65-F5344CB8AC3E}">
        <p14:creationId xmlns:p14="http://schemas.microsoft.com/office/powerpoint/2010/main" val="398608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12/8/2020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12/8/2020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12/8/2020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12/8/2020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12/8/2020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12/8/2020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ideo" Target="https://www.youtube.com/embed/rg6CiPI6h2g?feature=oembed" TargetMode="Externa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3"/>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17: Optimal battle strategy</a:t>
            </a: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a:solidFill>
                  <a:schemeClr val="bg1"/>
                </a:solidFill>
              </a:rPr>
              <a:t>Alysha Kim, Jessica li, </a:t>
            </a:r>
            <a:r>
              <a:rPr lang="en-US" err="1">
                <a:solidFill>
                  <a:schemeClr val="bg1"/>
                </a:solidFill>
              </a:rPr>
              <a:t>andrew</a:t>
            </a:r>
            <a:r>
              <a:rPr lang="en-US">
                <a:solidFill>
                  <a:schemeClr val="bg1"/>
                </a:solidFill>
              </a:rPr>
              <a:t> Mun-</a:t>
            </a:r>
            <a:r>
              <a:rPr lang="en-US" err="1">
                <a:solidFill>
                  <a:schemeClr val="bg1"/>
                </a:solidFill>
              </a:rPr>
              <a:t>shimoda</a:t>
            </a:r>
            <a:r>
              <a:rPr lang="en-US">
                <a:solidFill>
                  <a:schemeClr val="bg1"/>
                </a:solidFill>
              </a:rPr>
              <a:t>, Isabella Enriquez</a:t>
            </a:r>
          </a:p>
        </p:txBody>
      </p:sp>
      <p:pic>
        <p:nvPicPr>
          <p:cNvPr id="4" name="Picture 4" descr="Shape, circle&#10;&#10;Description automatically generated">
            <a:extLst>
              <a:ext uri="{FF2B5EF4-FFF2-40B4-BE49-F238E27FC236}">
                <a16:creationId xmlns:a16="http://schemas.microsoft.com/office/drawing/2014/main" id="{B0E21A4B-9962-4960-8267-3EFCB6D71460}"/>
              </a:ext>
            </a:extLst>
          </p:cNvPr>
          <p:cNvPicPr>
            <a:picLocks noChangeAspect="1"/>
          </p:cNvPicPr>
          <p:nvPr/>
        </p:nvPicPr>
        <p:blipFill>
          <a:blip r:embed="rId4"/>
          <a:stretch>
            <a:fillRect/>
          </a:stretch>
        </p:blipFill>
        <p:spPr>
          <a:xfrm>
            <a:off x="3395722" y="2989851"/>
            <a:ext cx="1794000" cy="1794000"/>
          </a:xfrm>
          <a:prstGeom prst="rect">
            <a:avLst/>
          </a:prstGeom>
        </p:spPr>
      </p:pic>
      <p:pic>
        <p:nvPicPr>
          <p:cNvPr id="5" name="Picture 5" descr="Logo&#10;&#10;Description automatically generated">
            <a:extLst>
              <a:ext uri="{FF2B5EF4-FFF2-40B4-BE49-F238E27FC236}">
                <a16:creationId xmlns:a16="http://schemas.microsoft.com/office/drawing/2014/main" id="{2E2DF000-8673-4395-9E7B-3BDA894E7D75}"/>
              </a:ext>
            </a:extLst>
          </p:cNvPr>
          <p:cNvPicPr>
            <a:picLocks noChangeAspect="1"/>
          </p:cNvPicPr>
          <p:nvPr/>
        </p:nvPicPr>
        <p:blipFill>
          <a:blip r:embed="rId5"/>
          <a:stretch>
            <a:fillRect/>
          </a:stretch>
        </p:blipFill>
        <p:spPr>
          <a:xfrm>
            <a:off x="713042" y="2106202"/>
            <a:ext cx="2242389" cy="2704958"/>
          </a:xfrm>
          <a:prstGeom prst="rect">
            <a:avLst/>
          </a:prstGeom>
        </p:spPr>
      </p:pic>
      <p:pic>
        <p:nvPicPr>
          <p:cNvPr id="4104" name="Picture 8" descr="Vulpix (Pokémon) - Bulbapedia, the community-driven Pokémon encyclopedia">
            <a:extLst>
              <a:ext uri="{FF2B5EF4-FFF2-40B4-BE49-F238E27FC236}">
                <a16:creationId xmlns:a16="http://schemas.microsoft.com/office/drawing/2014/main" id="{62E3FFE7-83B9-4E7E-97BB-085B3B85D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3302" y="2578813"/>
            <a:ext cx="2375898" cy="23758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940DEFA0-70F4-4440-B5F3-D8C8EA477AEB}"/>
              </a:ext>
            </a:extLst>
          </p:cNvPr>
          <p:cNvPicPr>
            <a:picLocks noChangeAspect="1"/>
          </p:cNvPicPr>
          <p:nvPr/>
        </p:nvPicPr>
        <p:blipFill>
          <a:blip r:embed="rId7"/>
          <a:stretch>
            <a:fillRect/>
          </a:stretch>
        </p:blipFill>
        <p:spPr>
          <a:xfrm>
            <a:off x="5419411" y="1571729"/>
            <a:ext cx="3262365" cy="3245617"/>
          </a:xfrm>
          <a:prstGeom prst="rect">
            <a:avLst/>
          </a:prstGeom>
        </p:spPr>
      </p:pic>
    </p:spTree>
    <p:extLst>
      <p:ext uri="{BB962C8B-B14F-4D97-AF65-F5344CB8AC3E}">
        <p14:creationId xmlns:p14="http://schemas.microsoft.com/office/powerpoint/2010/main" val="2568185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9F747938-2615-4FE5-A89F-598DDFB68218}"/>
              </a:ext>
            </a:extLst>
          </p:cNvPr>
          <p:cNvPicPr>
            <a:picLocks noChangeAspect="1"/>
          </p:cNvPicPr>
          <p:nvPr/>
        </p:nvPicPr>
        <p:blipFill>
          <a:blip r:embed="rId4"/>
          <a:stretch>
            <a:fillRect/>
          </a:stretch>
        </p:blipFill>
        <p:spPr>
          <a:xfrm>
            <a:off x="9206753" y="-85165"/>
            <a:ext cx="3092823" cy="3092823"/>
          </a:xfrm>
          <a:prstGeom prst="rect">
            <a:avLst/>
          </a:prstGeom>
        </p:spPr>
      </p:pic>
      <p:pic>
        <p:nvPicPr>
          <p:cNvPr id="4" name="Picture 6" descr="Logo&#10;&#10;Description automatically generated">
            <a:extLst>
              <a:ext uri="{FF2B5EF4-FFF2-40B4-BE49-F238E27FC236}">
                <a16:creationId xmlns:a16="http://schemas.microsoft.com/office/drawing/2014/main" id="{500A060F-F143-4F96-A3CC-76AE815D54A0}"/>
              </a:ext>
            </a:extLst>
          </p:cNvPr>
          <p:cNvPicPr>
            <a:picLocks noChangeAspect="1"/>
          </p:cNvPicPr>
          <p:nvPr/>
        </p:nvPicPr>
        <p:blipFill>
          <a:blip r:embed="rId5"/>
          <a:stretch>
            <a:fillRect/>
          </a:stretch>
        </p:blipFill>
        <p:spPr>
          <a:xfrm>
            <a:off x="636494" y="904999"/>
            <a:ext cx="7799294" cy="986989"/>
          </a:xfrm>
          <a:prstGeom prst="rect">
            <a:avLst/>
          </a:prstGeom>
        </p:spPr>
      </p:pic>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a:xfrm>
            <a:off x="581192" y="1991241"/>
            <a:ext cx="11029615" cy="4530956"/>
          </a:xfrm>
        </p:spPr>
        <p:txBody>
          <a:bodyPr/>
          <a:lstStyle/>
          <a:p>
            <a:pPr marL="305435" indent="-305435">
              <a:buFont typeface="Wingdings 2"/>
              <a:buChar char=""/>
            </a:pPr>
            <a:r>
              <a:rPr lang="en-US">
                <a:ea typeface="+mn-lt"/>
                <a:cs typeface="+mn-lt"/>
              </a:rPr>
              <a:t>Since our model only contains 8 of the 18 different types of Pokémon, there are instances where a dual type Pokémon was not particularly weak to any of the type-combinations.</a:t>
            </a:r>
          </a:p>
          <a:p>
            <a:pPr marL="629920" lvl="1" indent="-305435">
              <a:buFont typeface="Wingdings 2"/>
              <a:buChar char=""/>
            </a:pPr>
            <a:r>
              <a:rPr lang="en-US">
                <a:ea typeface="+mn-lt"/>
                <a:cs typeface="+mn-lt"/>
              </a:rPr>
              <a:t>For example, a grass-rock Pokémon is not weak to any of the dual typing combinations, so the model does not return any type(s). If all the types were included, the model should evaluate to a fighting-steel type.</a:t>
            </a:r>
          </a:p>
          <a:p>
            <a:pPr marL="305435" indent="-305435">
              <a:buFont typeface="Wingdings 2"/>
              <a:buChar char=""/>
            </a:pPr>
            <a:r>
              <a:rPr lang="en-US">
                <a:ea typeface="+mn-lt"/>
                <a:cs typeface="+mn-lt"/>
              </a:rPr>
              <a:t>Discovered that Pokémon with certain dual-type combinations where most/all instances of an attack being effective on a Pokémon of type A will be cancelled out if the attack is ineffective on type B.</a:t>
            </a:r>
          </a:p>
          <a:p>
            <a:pPr marL="629920" lvl="1" indent="-305435">
              <a:buFont typeface="Wingdings 2"/>
              <a:buChar char=""/>
            </a:pPr>
            <a:r>
              <a:rPr lang="en-US">
                <a:ea typeface="+mn-lt"/>
                <a:cs typeface="+mn-lt"/>
              </a:rPr>
              <a:t>In cases like these, the model will conclude that there is no optimal choice. This makes sense, as the creators of Pokémon have avoided creating certain dual type Pokémon, as they would be very over-powered.</a:t>
            </a:r>
            <a:endParaRPr lang="en-US"/>
          </a:p>
          <a:p>
            <a:pPr marL="305435" indent="-305435">
              <a:buFont typeface="Wingdings 2"/>
            </a:pPr>
            <a:r>
              <a:rPr lang="en-US">
                <a:ea typeface="+mn-lt"/>
                <a:cs typeface="+mn-lt"/>
              </a:rPr>
              <a:t>There are 8 type combinations where our model cannot determine an optimal choice:</a:t>
            </a:r>
          </a:p>
          <a:p>
            <a:pPr marL="629920" lvl="1" indent="-305435">
              <a:buFont typeface="Wingdings 2"/>
            </a:pPr>
            <a:r>
              <a:rPr lang="en-US">
                <a:ea typeface="+mn-lt"/>
                <a:cs typeface="+mn-lt"/>
              </a:rPr>
              <a:t>Fire-Water, Fire-Grass, Water-Electric, Water-Ice, Grass-Electric, Grass-Rock, Electric-Ice, and Electric-Flying.</a:t>
            </a:r>
          </a:p>
          <a:p>
            <a:pPr marL="629920" lvl="1" indent="-305435">
              <a:buFont typeface="Wingdings 2"/>
            </a:pPr>
            <a:r>
              <a:rPr lang="en-US">
                <a:ea typeface="+mn-lt"/>
                <a:cs typeface="+mn-lt"/>
              </a:rPr>
              <a:t>The model cannot determine a solution because their constraints contradict each other.</a:t>
            </a:r>
          </a:p>
          <a:p>
            <a:pPr marL="629920" lvl="1" indent="-305435">
              <a:buFont typeface="Wingdings 2"/>
            </a:pPr>
            <a:r>
              <a:rPr lang="en-US">
                <a:ea typeface="+mn-lt"/>
                <a:cs typeface="+mn-lt"/>
              </a:rPr>
              <a:t>Given more types, the model should be able to find an optimal choice for each type combination.</a:t>
            </a:r>
          </a:p>
        </p:txBody>
      </p:sp>
      <p:pic>
        <p:nvPicPr>
          <p:cNvPr id="7" name="Picture 7" descr="A picture containing calendar&#10;&#10;Description automatically generated">
            <a:extLst>
              <a:ext uri="{FF2B5EF4-FFF2-40B4-BE49-F238E27FC236}">
                <a16:creationId xmlns:a16="http://schemas.microsoft.com/office/drawing/2014/main" id="{E14F412F-1799-4F7F-B6A9-60148787A4AB}"/>
              </a:ext>
            </a:extLst>
          </p:cNvPr>
          <p:cNvPicPr>
            <a:picLocks noChangeAspect="1"/>
          </p:cNvPicPr>
          <p:nvPr/>
        </p:nvPicPr>
        <p:blipFill>
          <a:blip r:embed="rId6"/>
          <a:stretch>
            <a:fillRect/>
          </a:stretch>
        </p:blipFill>
        <p:spPr>
          <a:xfrm>
            <a:off x="9723864" y="4371279"/>
            <a:ext cx="2399371" cy="2399371"/>
          </a:xfrm>
          <a:prstGeom prst="rect">
            <a:avLst/>
          </a:prstGeom>
        </p:spPr>
      </p:pic>
      <p:pic>
        <p:nvPicPr>
          <p:cNvPr id="2" name="Slide 10">
            <a:hlinkClick r:id="" action="ppaction://media"/>
            <a:extLst>
              <a:ext uri="{FF2B5EF4-FFF2-40B4-BE49-F238E27FC236}">
                <a16:creationId xmlns:a16="http://schemas.microsoft.com/office/drawing/2014/main" id="{796D06D4-DB56-4BEA-831D-59B8EFA04A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0380" y="4032063"/>
            <a:ext cx="712322" cy="685426"/>
          </a:xfrm>
          <a:prstGeom prst="rect">
            <a:avLst/>
          </a:prstGeom>
        </p:spPr>
      </p:pic>
    </p:spTree>
    <p:extLst>
      <p:ext uri="{BB962C8B-B14F-4D97-AF65-F5344CB8AC3E}">
        <p14:creationId xmlns:p14="http://schemas.microsoft.com/office/powerpoint/2010/main" val="4093262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DB86F-8B25-45AA-B639-37F70FE3F616}"/>
              </a:ext>
            </a:extLst>
          </p:cNvPr>
          <p:cNvSpPr>
            <a:spLocks noGrp="1"/>
          </p:cNvSpPr>
          <p:nvPr>
            <p:ph idx="1"/>
          </p:nvPr>
        </p:nvSpPr>
        <p:spPr>
          <a:xfrm>
            <a:off x="469680" y="1950571"/>
            <a:ext cx="11029615" cy="2352534"/>
          </a:xfrm>
        </p:spPr>
        <p:txBody>
          <a:bodyPr>
            <a:normAutofit lnSpcReduction="10000"/>
          </a:bodyPr>
          <a:lstStyle/>
          <a:p>
            <a:pPr marL="0" indent="0">
              <a:buNone/>
            </a:pPr>
            <a:r>
              <a:rPr lang="en-US">
                <a:ea typeface="+mn-lt"/>
                <a:cs typeface="+mn-lt"/>
              </a:rPr>
              <a:t>Updated Propositions (Predicates): </a:t>
            </a:r>
          </a:p>
          <a:p>
            <a:pPr marL="305435" indent="-305435"/>
            <a:r>
              <a:rPr lang="en-US">
                <a:ea typeface="+mn-lt"/>
                <a:cs typeface="+mn-lt"/>
              </a:rPr>
              <a:t>F(x): means x is a Pokémon in the foe's party.</a:t>
            </a:r>
          </a:p>
          <a:p>
            <a:pPr marL="305435" indent="-305435"/>
            <a:r>
              <a:rPr lang="en-US">
                <a:ea typeface="+mn-lt"/>
                <a:cs typeface="+mn-lt"/>
              </a:rPr>
              <a:t>P(x): means x is a Pokémon in the player's party.</a:t>
            </a:r>
          </a:p>
          <a:p>
            <a:pPr marL="305435" indent="-305435"/>
            <a:r>
              <a:rPr lang="en-US">
                <a:ea typeface="+mn-lt"/>
                <a:cs typeface="+mn-lt"/>
              </a:rPr>
              <a:t>D(x): means x is a Pokémon that is dual typed.</a:t>
            </a:r>
          </a:p>
          <a:p>
            <a:pPr marL="305435" indent="-305435"/>
            <a:r>
              <a:rPr lang="en-US"/>
              <a:t>T(x, y) means x is a </a:t>
            </a:r>
            <a:r>
              <a:rPr lang="en-US">
                <a:ea typeface="+mn-lt"/>
                <a:cs typeface="+mn-lt"/>
              </a:rPr>
              <a:t>Pokémon that is of type y.</a:t>
            </a:r>
          </a:p>
          <a:p>
            <a:pPr marL="305435" indent="-305435"/>
            <a:r>
              <a:rPr lang="en-US">
                <a:ea typeface="+mn-lt"/>
                <a:cs typeface="+mn-lt"/>
              </a:rPr>
              <a:t>For the Types:</a:t>
            </a:r>
          </a:p>
        </p:txBody>
      </p:sp>
      <p:pic>
        <p:nvPicPr>
          <p:cNvPr id="8" name="Picture 8" descr="A picture containing drawing&#10;&#10;Description automatically generated">
            <a:extLst>
              <a:ext uri="{FF2B5EF4-FFF2-40B4-BE49-F238E27FC236}">
                <a16:creationId xmlns:a16="http://schemas.microsoft.com/office/drawing/2014/main" id="{4180C131-3520-4194-84A3-30F5761E7A9D}"/>
              </a:ext>
            </a:extLst>
          </p:cNvPr>
          <p:cNvPicPr>
            <a:picLocks noChangeAspect="1"/>
          </p:cNvPicPr>
          <p:nvPr/>
        </p:nvPicPr>
        <p:blipFill>
          <a:blip r:embed="rId4"/>
          <a:stretch>
            <a:fillRect/>
          </a:stretch>
        </p:blipFill>
        <p:spPr>
          <a:xfrm>
            <a:off x="473243" y="695883"/>
            <a:ext cx="7224963" cy="944366"/>
          </a:xfrm>
          <a:prstGeom prst="rect">
            <a:avLst/>
          </a:prstGeom>
        </p:spPr>
      </p:pic>
      <p:pic>
        <p:nvPicPr>
          <p:cNvPr id="9" name="Picture 9" descr="Logo&#10;&#10;Description automatically generated">
            <a:extLst>
              <a:ext uri="{FF2B5EF4-FFF2-40B4-BE49-F238E27FC236}">
                <a16:creationId xmlns:a16="http://schemas.microsoft.com/office/drawing/2014/main" id="{DA9041E3-3068-4334-91B9-8909CB5781A0}"/>
              </a:ext>
            </a:extLst>
          </p:cNvPr>
          <p:cNvPicPr>
            <a:picLocks noChangeAspect="1"/>
          </p:cNvPicPr>
          <p:nvPr/>
        </p:nvPicPr>
        <p:blipFill>
          <a:blip r:embed="rId5"/>
          <a:stretch>
            <a:fillRect/>
          </a:stretch>
        </p:blipFill>
        <p:spPr>
          <a:xfrm>
            <a:off x="5725678" y="1375711"/>
            <a:ext cx="4009864" cy="3990132"/>
          </a:xfrm>
          <a:prstGeom prst="rect">
            <a:avLst/>
          </a:prstGeom>
        </p:spPr>
      </p:pic>
      <p:graphicFrame>
        <p:nvGraphicFramePr>
          <p:cNvPr id="5" name="Table 5">
            <a:extLst>
              <a:ext uri="{FF2B5EF4-FFF2-40B4-BE49-F238E27FC236}">
                <a16:creationId xmlns:a16="http://schemas.microsoft.com/office/drawing/2014/main" id="{E76442D1-7FF7-42A0-AD27-A46817C517B9}"/>
              </a:ext>
            </a:extLst>
          </p:cNvPr>
          <p:cNvGraphicFramePr>
            <a:graphicFrameLocks noGrp="1"/>
          </p:cNvGraphicFramePr>
          <p:nvPr>
            <p:extLst>
              <p:ext uri="{D42A27DB-BD31-4B8C-83A1-F6EECF244321}">
                <p14:modId xmlns:p14="http://schemas.microsoft.com/office/powerpoint/2010/main" val="4218024091"/>
              </p:ext>
            </p:extLst>
          </p:nvPr>
        </p:nvGraphicFramePr>
        <p:xfrm>
          <a:off x="770964" y="4294094"/>
          <a:ext cx="5744376" cy="1864656"/>
        </p:xfrm>
        <a:graphic>
          <a:graphicData uri="http://schemas.openxmlformats.org/drawingml/2006/table">
            <a:tbl>
              <a:tblPr firstRow="1" bandRow="1">
                <a:tableStyleId>{2D5ABB26-0587-4C30-8999-92F81FD0307C}</a:tableStyleId>
              </a:tblPr>
              <a:tblGrid>
                <a:gridCol w="2872188">
                  <a:extLst>
                    <a:ext uri="{9D8B030D-6E8A-4147-A177-3AD203B41FA5}">
                      <a16:colId xmlns:a16="http://schemas.microsoft.com/office/drawing/2014/main" val="1694444518"/>
                    </a:ext>
                  </a:extLst>
                </a:gridCol>
                <a:gridCol w="2872188">
                  <a:extLst>
                    <a:ext uri="{9D8B030D-6E8A-4147-A177-3AD203B41FA5}">
                      <a16:colId xmlns:a16="http://schemas.microsoft.com/office/drawing/2014/main" val="1909738811"/>
                    </a:ext>
                  </a:extLst>
                </a:gridCol>
              </a:tblGrid>
              <a:tr h="466164">
                <a:tc>
                  <a:txBody>
                    <a:bodyPr/>
                    <a:lstStyle/>
                    <a:p>
                      <a:pPr marL="285750" lvl="0" indent="-285750">
                        <a:buFont typeface="Wingdings"/>
                        <a:buChar char="§"/>
                      </a:pPr>
                      <a:r>
                        <a:rPr lang="en-US" sz="1400">
                          <a:solidFill>
                            <a:srgbClr val="404040"/>
                          </a:solidFill>
                        </a:rPr>
                        <a:t>Fi(y) means y is the fire type.</a:t>
                      </a:r>
                      <a:endParaRPr lang="en-US"/>
                    </a:p>
                  </a:txBody>
                  <a:tcPr>
                    <a:noFill/>
                  </a:tcPr>
                </a:tc>
                <a:tc>
                  <a:txBody>
                    <a:bodyPr/>
                    <a:lstStyle/>
                    <a:p>
                      <a:pPr marL="285750" indent="-285750">
                        <a:buFont typeface="Wingdings"/>
                        <a:buChar char="§"/>
                      </a:pPr>
                      <a:r>
                        <a:rPr lang="en-US" sz="1400" b="0" i="0" u="none" strike="noStrike" noProof="0">
                          <a:solidFill>
                            <a:srgbClr val="404040"/>
                          </a:solidFill>
                          <a:latin typeface="Franklin Gothic Book"/>
                        </a:rPr>
                        <a:t>W(y) means y is the water type.</a:t>
                      </a:r>
                      <a:endParaRPr lang="en-US" sz="1400"/>
                    </a:p>
                  </a:txBody>
                  <a:tcPr>
                    <a:noFill/>
                  </a:tcPr>
                </a:tc>
                <a:extLst>
                  <a:ext uri="{0D108BD9-81ED-4DB2-BD59-A6C34878D82A}">
                    <a16:rowId xmlns:a16="http://schemas.microsoft.com/office/drawing/2014/main" val="1960392615"/>
                  </a:ext>
                </a:extLst>
              </a:tr>
              <a:tr h="466164">
                <a:tc>
                  <a:txBody>
                    <a:bodyPr/>
                    <a:lstStyle/>
                    <a:p>
                      <a:pPr marL="285750" indent="-285750">
                        <a:buFont typeface="Wingdings"/>
                        <a:buChar char="§"/>
                      </a:pPr>
                      <a:r>
                        <a:rPr lang="en-US" sz="1400" b="0" i="0" u="none" strike="noStrike" noProof="0">
                          <a:solidFill>
                            <a:srgbClr val="404040"/>
                          </a:solidFill>
                          <a:latin typeface="Franklin Gothic Book"/>
                        </a:rPr>
                        <a:t>G(y) means y is the grass type.</a:t>
                      </a:r>
                      <a:endParaRPr lang="en-US" sz="1400"/>
                    </a:p>
                  </a:txBody>
                  <a:tcPr>
                    <a:noFill/>
                  </a:tcPr>
                </a:tc>
                <a:tc>
                  <a:txBody>
                    <a:bodyPr/>
                    <a:lstStyle/>
                    <a:p>
                      <a:pPr marL="285750" indent="-285750">
                        <a:buFont typeface="Wingdings"/>
                        <a:buChar char="§"/>
                      </a:pPr>
                      <a:r>
                        <a:rPr lang="en-US" sz="1400" b="0" i="0" u="none" strike="noStrike" noProof="0">
                          <a:solidFill>
                            <a:srgbClr val="404040"/>
                          </a:solidFill>
                          <a:latin typeface="Franklin Gothic Book"/>
                        </a:rPr>
                        <a:t>E(y) means y is the electric type.</a:t>
                      </a:r>
                      <a:endParaRPr lang="en-US" sz="1400"/>
                    </a:p>
                  </a:txBody>
                  <a:tcPr>
                    <a:noFill/>
                  </a:tcPr>
                </a:tc>
                <a:extLst>
                  <a:ext uri="{0D108BD9-81ED-4DB2-BD59-A6C34878D82A}">
                    <a16:rowId xmlns:a16="http://schemas.microsoft.com/office/drawing/2014/main" val="247218275"/>
                  </a:ext>
                </a:extLst>
              </a:tr>
              <a:tr h="466164">
                <a:tc>
                  <a:txBody>
                    <a:bodyPr/>
                    <a:lstStyle/>
                    <a:p>
                      <a:pPr marL="285750" indent="-285750">
                        <a:buFont typeface="Wingdings"/>
                        <a:buChar char="§"/>
                      </a:pPr>
                      <a:r>
                        <a:rPr lang="en-US" sz="1400" b="0" i="0" u="none" strike="noStrike" noProof="0">
                          <a:solidFill>
                            <a:srgbClr val="404040"/>
                          </a:solidFill>
                          <a:latin typeface="Franklin Gothic Book"/>
                        </a:rPr>
                        <a:t>I(y) means y is the ice type.</a:t>
                      </a:r>
                      <a:endParaRPr lang="en-US" sz="1400"/>
                    </a:p>
                  </a:txBody>
                  <a:tcPr>
                    <a:noFill/>
                  </a:tcPr>
                </a:tc>
                <a:tc>
                  <a:txBody>
                    <a:bodyPr/>
                    <a:lstStyle/>
                    <a:p>
                      <a:pPr marL="285750" indent="-285750">
                        <a:buFont typeface="Wingdings"/>
                        <a:buChar char="§"/>
                      </a:pPr>
                      <a:r>
                        <a:rPr lang="en-US" sz="1400" b="0" i="0" u="none" strike="noStrike" noProof="0">
                          <a:solidFill>
                            <a:srgbClr val="404040"/>
                          </a:solidFill>
                          <a:latin typeface="Franklin Gothic Book"/>
                        </a:rPr>
                        <a:t>G(y) means y is the ground type.</a:t>
                      </a:r>
                      <a:endParaRPr lang="en-US" sz="1400"/>
                    </a:p>
                  </a:txBody>
                  <a:tcPr>
                    <a:noFill/>
                  </a:tcPr>
                </a:tc>
                <a:extLst>
                  <a:ext uri="{0D108BD9-81ED-4DB2-BD59-A6C34878D82A}">
                    <a16:rowId xmlns:a16="http://schemas.microsoft.com/office/drawing/2014/main" val="3895634942"/>
                  </a:ext>
                </a:extLst>
              </a:tr>
              <a:tr h="466164">
                <a:tc>
                  <a:txBody>
                    <a:bodyPr/>
                    <a:lstStyle/>
                    <a:p>
                      <a:pPr marL="285750" indent="-285750">
                        <a:buFont typeface="Wingdings"/>
                        <a:buChar char="§"/>
                      </a:pPr>
                      <a:r>
                        <a:rPr lang="en-US" sz="1400" b="0" i="0" u="none" strike="noStrike" noProof="0">
                          <a:solidFill>
                            <a:srgbClr val="404040"/>
                          </a:solidFill>
                          <a:latin typeface="Franklin Gothic Book"/>
                        </a:rPr>
                        <a:t>Fl(y) means y is the flying type.</a:t>
                      </a:r>
                      <a:endParaRPr lang="en-US" sz="1400"/>
                    </a:p>
                  </a:txBody>
                  <a:tcPr>
                    <a:noFill/>
                  </a:tcPr>
                </a:tc>
                <a:tc>
                  <a:txBody>
                    <a:bodyPr/>
                    <a:lstStyle/>
                    <a:p>
                      <a:pPr marL="285750" indent="-285750">
                        <a:buFont typeface="Wingdings"/>
                        <a:buChar char="§"/>
                      </a:pPr>
                      <a:r>
                        <a:rPr lang="en-US" sz="1400" b="0" i="0" u="none" strike="noStrike" noProof="0">
                          <a:solidFill>
                            <a:srgbClr val="404040"/>
                          </a:solidFill>
                          <a:latin typeface="Franklin Gothic Book"/>
                        </a:rPr>
                        <a:t>R(y) means y is the rock type.</a:t>
                      </a:r>
                      <a:endParaRPr lang="en-US" sz="1400"/>
                    </a:p>
                  </a:txBody>
                  <a:tcPr>
                    <a:noFill/>
                  </a:tcPr>
                </a:tc>
                <a:extLst>
                  <a:ext uri="{0D108BD9-81ED-4DB2-BD59-A6C34878D82A}">
                    <a16:rowId xmlns:a16="http://schemas.microsoft.com/office/drawing/2014/main" val="4115617175"/>
                  </a:ext>
                </a:extLst>
              </a:tr>
            </a:tbl>
          </a:graphicData>
        </a:graphic>
      </p:graphicFrame>
      <p:pic>
        <p:nvPicPr>
          <p:cNvPr id="4" name="Picture 5" descr="Logo&#10;&#10;Description automatically generated">
            <a:extLst>
              <a:ext uri="{FF2B5EF4-FFF2-40B4-BE49-F238E27FC236}">
                <a16:creationId xmlns:a16="http://schemas.microsoft.com/office/drawing/2014/main" id="{7AA7D932-8D0D-4B2A-8CC3-9E7B8E5B4E7F}"/>
              </a:ext>
            </a:extLst>
          </p:cNvPr>
          <p:cNvPicPr>
            <a:picLocks noChangeAspect="1"/>
          </p:cNvPicPr>
          <p:nvPr/>
        </p:nvPicPr>
        <p:blipFill>
          <a:blip r:embed="rId6"/>
          <a:stretch>
            <a:fillRect/>
          </a:stretch>
        </p:blipFill>
        <p:spPr>
          <a:xfrm>
            <a:off x="9510132" y="635620"/>
            <a:ext cx="2622395" cy="2622395"/>
          </a:xfrm>
          <a:prstGeom prst="rect">
            <a:avLst/>
          </a:prstGeom>
        </p:spPr>
      </p:pic>
      <p:pic>
        <p:nvPicPr>
          <p:cNvPr id="2" name="Picture 3" descr="Logo&#10;&#10;Description automatically generated">
            <a:extLst>
              <a:ext uri="{FF2B5EF4-FFF2-40B4-BE49-F238E27FC236}">
                <a16:creationId xmlns:a16="http://schemas.microsoft.com/office/drawing/2014/main" id="{7C840D96-939C-4F11-9632-EAD06BEDFDF3}"/>
              </a:ext>
            </a:extLst>
          </p:cNvPr>
          <p:cNvPicPr>
            <a:picLocks noChangeAspect="1"/>
          </p:cNvPicPr>
          <p:nvPr/>
        </p:nvPicPr>
        <p:blipFill>
          <a:blip r:embed="rId7"/>
          <a:stretch>
            <a:fillRect/>
          </a:stretch>
        </p:blipFill>
        <p:spPr>
          <a:xfrm>
            <a:off x="8460060" y="3265450"/>
            <a:ext cx="3505199" cy="3505199"/>
          </a:xfrm>
          <a:prstGeom prst="rect">
            <a:avLst/>
          </a:prstGeom>
        </p:spPr>
      </p:pic>
      <p:pic>
        <p:nvPicPr>
          <p:cNvPr id="6" name="204 modelling (predicates)">
            <a:hlinkClick r:id="" action="ppaction://media"/>
            <a:extLst>
              <a:ext uri="{FF2B5EF4-FFF2-40B4-BE49-F238E27FC236}">
                <a16:creationId xmlns:a16="http://schemas.microsoft.com/office/drawing/2014/main" id="{80D0820C-4ECF-4FFD-993C-64EC7F4BDA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1439" y="6139987"/>
            <a:ext cx="512705" cy="497166"/>
          </a:xfrm>
          <a:prstGeom prst="rect">
            <a:avLst/>
          </a:prstGeom>
        </p:spPr>
      </p:pic>
    </p:spTree>
    <p:extLst>
      <p:ext uri="{BB962C8B-B14F-4D97-AF65-F5344CB8AC3E}">
        <p14:creationId xmlns:p14="http://schemas.microsoft.com/office/powerpoint/2010/main" val="2661268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DB86F-8B25-45AA-B639-37F70FE3F616}"/>
              </a:ext>
            </a:extLst>
          </p:cNvPr>
          <p:cNvSpPr>
            <a:spLocks noGrp="1"/>
          </p:cNvSpPr>
          <p:nvPr>
            <p:ph idx="1"/>
          </p:nvPr>
        </p:nvSpPr>
        <p:spPr>
          <a:xfrm>
            <a:off x="618363" y="1915846"/>
            <a:ext cx="11029615" cy="4598478"/>
          </a:xfrm>
        </p:spPr>
        <p:txBody>
          <a:bodyPr vert="horz" lIns="91440" tIns="45720" rIns="91440" bIns="45720" rtlCol="0" anchor="ctr">
            <a:noAutofit/>
          </a:bodyPr>
          <a:lstStyle/>
          <a:p>
            <a:pPr marL="0" indent="0">
              <a:buNone/>
            </a:pPr>
            <a:r>
              <a:rPr lang="en-US" sz="1400">
                <a:ea typeface="+mn-lt"/>
                <a:cs typeface="+mn-lt"/>
              </a:rPr>
              <a:t>Updated Constraints</a:t>
            </a:r>
          </a:p>
          <a:p>
            <a:pPr marL="305435" indent="-305435"/>
            <a:r>
              <a:rPr lang="en-US" sz="1400">
                <a:ea typeface="+mn-lt"/>
                <a:cs typeface="+mn-lt"/>
              </a:rPr>
              <a:t>∀x (∃y T(x, y) ∧ ∃z T(x, z) ) → ∀x D(x)</a:t>
            </a:r>
          </a:p>
          <a:p>
            <a:pPr marL="629920" lvl="1" indent="-305435"/>
            <a:r>
              <a:rPr lang="en-US">
                <a:ea typeface="+mn-lt"/>
                <a:cs typeface="+mn-lt"/>
              </a:rPr>
              <a:t>All Pokémon with two types are dual typed. </a:t>
            </a:r>
            <a:endParaRPr lang="en-US"/>
          </a:p>
          <a:p>
            <a:pPr marL="305435" indent="-305435"/>
            <a:r>
              <a:rPr lang="en-US" sz="1400">
                <a:ea typeface="+mn-lt"/>
                <a:cs typeface="+mn-lt"/>
              </a:rPr>
              <a:t>(∃x (F(x) ∧ ∃y T(x, y) ) ) ∨ (∃x (F(x) ∧ D(x) ) )</a:t>
            </a:r>
          </a:p>
          <a:p>
            <a:pPr marL="629920" lvl="1" indent="-305435"/>
            <a:r>
              <a:rPr lang="en-US">
                <a:ea typeface="+mn-lt"/>
                <a:cs typeface="+mn-lt"/>
              </a:rPr>
              <a:t>There exists some Pokémon in the foe's party that is either single or dual typed.</a:t>
            </a:r>
            <a:endParaRPr lang="en-US"/>
          </a:p>
          <a:p>
            <a:pPr marL="305435" indent="-305435"/>
            <a:r>
              <a:rPr lang="en-US" sz="1400">
                <a:ea typeface="+mn-lt"/>
                <a:cs typeface="+mn-lt"/>
              </a:rPr>
              <a:t>∃x P(x)</a:t>
            </a:r>
          </a:p>
          <a:p>
            <a:pPr marL="629920" lvl="1" indent="-305435"/>
            <a:r>
              <a:rPr lang="en-US">
                <a:ea typeface="+mn-lt"/>
                <a:cs typeface="+mn-lt"/>
              </a:rPr>
              <a:t>There exists some Pokémon in the player's party. </a:t>
            </a:r>
          </a:p>
          <a:p>
            <a:pPr marL="305435" indent="-305435">
              <a:buFont typeface="'Wingdings 2',Sans-Serif" panose="05020102010507070707" pitchFamily="18" charset="2"/>
            </a:pPr>
            <a:r>
              <a:rPr lang="en-US" sz="1400">
                <a:ea typeface="+mn-lt"/>
                <a:cs typeface="+mn-lt"/>
              </a:rPr>
              <a:t>∀x ∀y T(x, y) → ∀x ∀z T(x, z)</a:t>
            </a:r>
          </a:p>
          <a:p>
            <a:pPr marL="629920" lvl="1" indent="-305435">
              <a:buFont typeface="'Wingdings 2',Sans-Serif" panose="05020102010507070707" pitchFamily="18" charset="2"/>
            </a:pPr>
            <a:r>
              <a:rPr lang="en-US">
                <a:ea typeface="+mn-lt"/>
                <a:cs typeface="+mn-lt"/>
              </a:rPr>
              <a:t>For all Pokémon of type y, type z is single effective against it (type z is effective against type y). </a:t>
            </a:r>
          </a:p>
          <a:p>
            <a:pPr marL="305435" indent="-305435">
              <a:buFont typeface="'Wingdings 2',Sans-Serif" panose="05020102010507070707" pitchFamily="18" charset="2"/>
            </a:pPr>
            <a:r>
              <a:rPr lang="en-US" sz="1400">
                <a:ea typeface="+mn-lt"/>
                <a:cs typeface="+mn-lt"/>
              </a:rPr>
              <a:t>∀x ( ∀y T(x, y) ∧ ∀z T(x, z) ) → ∀x ∀w T(x, w)</a:t>
            </a:r>
          </a:p>
          <a:p>
            <a:pPr marL="629920" lvl="1" indent="-305435">
              <a:buFont typeface="'Wingdings 2',Sans-Serif" panose="05020102010507070707" pitchFamily="18" charset="2"/>
            </a:pPr>
            <a:r>
              <a:rPr lang="en-US">
                <a:ea typeface="+mn-lt"/>
                <a:cs typeface="+mn-lt"/>
              </a:rPr>
              <a:t>For all Pokémon of type y and type z, type w is double effective against it (type w is effective against both types y and z).</a:t>
            </a:r>
          </a:p>
          <a:p>
            <a:pPr marL="305435" indent="-305435">
              <a:buFont typeface="'Wingdings 2',Sans-Serif" panose="05020102010507070707" pitchFamily="18" charset="2"/>
            </a:pPr>
            <a:r>
              <a:rPr lang="en-US" sz="1400">
                <a:ea typeface="+mn-lt"/>
                <a:cs typeface="+mn-lt"/>
              </a:rPr>
              <a:t>∃x (P(x) ∧ ∃w T(x, w))</a:t>
            </a:r>
          </a:p>
          <a:p>
            <a:pPr marL="629920" lvl="1" indent="-305435">
              <a:buFont typeface="'Wingdings 2',Sans-Serif" panose="05020102010507070707" pitchFamily="18" charset="2"/>
            </a:pPr>
            <a:r>
              <a:rPr lang="en-US">
                <a:ea typeface="+mn-lt"/>
                <a:cs typeface="+mn-lt"/>
              </a:rPr>
              <a:t>There exists some Pokémon in the player's party that is the optimal type w. </a:t>
            </a:r>
            <a:endParaRPr lang="en-US"/>
          </a:p>
        </p:txBody>
      </p:sp>
      <p:pic>
        <p:nvPicPr>
          <p:cNvPr id="4" name="Picture 4" descr="A close up of a logo&#10;&#10;Description automatically generated">
            <a:extLst>
              <a:ext uri="{FF2B5EF4-FFF2-40B4-BE49-F238E27FC236}">
                <a16:creationId xmlns:a16="http://schemas.microsoft.com/office/drawing/2014/main" id="{09EB0E16-1E3A-4207-A5E9-86FF700C1272}"/>
              </a:ext>
            </a:extLst>
          </p:cNvPr>
          <p:cNvPicPr>
            <a:picLocks noChangeAspect="1"/>
          </p:cNvPicPr>
          <p:nvPr/>
        </p:nvPicPr>
        <p:blipFill>
          <a:blip r:embed="rId5"/>
          <a:stretch>
            <a:fillRect/>
          </a:stretch>
        </p:blipFill>
        <p:spPr>
          <a:xfrm>
            <a:off x="8110316" y="846705"/>
            <a:ext cx="4079679" cy="4079679"/>
          </a:xfrm>
          <a:prstGeom prst="rect">
            <a:avLst/>
          </a:prstGeom>
        </p:spPr>
      </p:pic>
      <p:pic>
        <p:nvPicPr>
          <p:cNvPr id="7" name="Picture 8" descr="A picture containing drawing&#10;&#10;Description automatically generated">
            <a:extLst>
              <a:ext uri="{FF2B5EF4-FFF2-40B4-BE49-F238E27FC236}">
                <a16:creationId xmlns:a16="http://schemas.microsoft.com/office/drawing/2014/main" id="{D28F3916-1646-4594-8165-3DEAC7946932}"/>
              </a:ext>
            </a:extLst>
          </p:cNvPr>
          <p:cNvPicPr>
            <a:picLocks noChangeAspect="1"/>
          </p:cNvPicPr>
          <p:nvPr/>
        </p:nvPicPr>
        <p:blipFill>
          <a:blip r:embed="rId6"/>
          <a:stretch>
            <a:fillRect/>
          </a:stretch>
        </p:blipFill>
        <p:spPr>
          <a:xfrm>
            <a:off x="473243" y="695883"/>
            <a:ext cx="7224963" cy="944366"/>
          </a:xfrm>
          <a:prstGeom prst="rect">
            <a:avLst/>
          </a:prstGeom>
        </p:spPr>
      </p:pic>
      <p:pic>
        <p:nvPicPr>
          <p:cNvPr id="2" name="modelling constraints">
            <a:hlinkClick r:id="" action="ppaction://media"/>
            <a:extLst>
              <a:ext uri="{FF2B5EF4-FFF2-40B4-BE49-F238E27FC236}">
                <a16:creationId xmlns:a16="http://schemas.microsoft.com/office/drawing/2014/main" id="{C6E07FBF-78AC-4968-AFDF-C5B703C214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76462" y="6046451"/>
            <a:ext cx="604549" cy="604255"/>
          </a:xfrm>
          <a:prstGeom prst="rect">
            <a:avLst/>
          </a:prstGeom>
        </p:spPr>
      </p:pic>
    </p:spTree>
    <p:extLst>
      <p:ext uri="{BB962C8B-B14F-4D97-AF65-F5344CB8AC3E}">
        <p14:creationId xmlns:p14="http://schemas.microsoft.com/office/powerpoint/2010/main" val="20796607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DB097-CF9D-4245-B215-9522E68E7C1E}"/>
              </a:ext>
            </a:extLst>
          </p:cNvPr>
          <p:cNvSpPr>
            <a:spLocks noGrp="1"/>
          </p:cNvSpPr>
          <p:nvPr>
            <p:ph idx="1"/>
          </p:nvPr>
        </p:nvSpPr>
        <p:spPr>
          <a:xfrm>
            <a:off x="410862" y="1802873"/>
            <a:ext cx="8402381" cy="4823948"/>
          </a:xfrm>
        </p:spPr>
        <p:txBody>
          <a:bodyPr vert="horz" lIns="91440" tIns="45720" rIns="91440" bIns="45720" rtlCol="0" anchor="ctr">
            <a:noAutofit/>
          </a:bodyPr>
          <a:lstStyle/>
          <a:p>
            <a:pPr marL="305435" indent="-305435"/>
            <a:r>
              <a:rPr lang="en-US" sz="1100">
                <a:ea typeface="+mn-lt"/>
                <a:cs typeface="+mn-lt"/>
              </a:rPr>
              <a:t>For Single Type Effectiveness:</a:t>
            </a:r>
          </a:p>
          <a:p>
            <a:pPr marL="629920" lvl="1" indent="-305435"/>
            <a:r>
              <a:rPr lang="en-US" sz="1100">
                <a:ea typeface="+mn-lt"/>
                <a:cs typeface="+mn-lt"/>
              </a:rPr>
              <a:t>∃x.(F(x)∧T(x)), ∀x.(T(x)→Q(x)), ∀</a:t>
            </a:r>
            <a:r>
              <a:rPr lang="en-US" sz="1100" err="1">
                <a:ea typeface="+mn-lt"/>
                <a:cs typeface="+mn-lt"/>
              </a:rPr>
              <a:t>x.P</a:t>
            </a:r>
            <a:r>
              <a:rPr lang="en-US" sz="1100">
                <a:ea typeface="+mn-lt"/>
                <a:cs typeface="+mn-lt"/>
              </a:rPr>
              <a:t>(x) ⊢ ∃x.(P(x)∧Q(x))</a:t>
            </a:r>
          </a:p>
          <a:p>
            <a:pPr marL="305435" indent="-305435"/>
            <a:r>
              <a:rPr lang="en-US" sz="1100">
                <a:ea typeface="+mn-lt"/>
                <a:cs typeface="+mn-lt"/>
              </a:rPr>
              <a:t>For Dual Type Effectiveness:</a:t>
            </a:r>
          </a:p>
          <a:p>
            <a:pPr marL="629920" lvl="1" indent="-305435"/>
            <a:r>
              <a:rPr lang="en-US" sz="1100">
                <a:ea typeface="+mn-lt"/>
                <a:cs typeface="+mn-lt"/>
              </a:rPr>
              <a:t>∃x.(F(x)∧(T(x)∨S(x))), ∀x.((T(x)∨S(x))→Q(x)), ∀</a:t>
            </a:r>
            <a:r>
              <a:rPr lang="en-US" sz="1100" err="1">
                <a:ea typeface="+mn-lt"/>
                <a:cs typeface="+mn-lt"/>
              </a:rPr>
              <a:t>x.P</a:t>
            </a:r>
            <a:r>
              <a:rPr lang="en-US" sz="1100">
                <a:ea typeface="+mn-lt"/>
                <a:cs typeface="+mn-lt"/>
              </a:rPr>
              <a:t>(x) ⊢ ∃x.(P(x)∧Q(x))</a:t>
            </a:r>
            <a:endParaRPr lang="en-US" sz="1100"/>
          </a:p>
          <a:p>
            <a:pPr marL="305435" indent="-305435"/>
            <a:r>
              <a:rPr lang="en-US" sz="1100">
                <a:ea typeface="+mn-lt"/>
                <a:cs typeface="+mn-lt"/>
              </a:rPr>
              <a:t>For Maximum Effectiveness:</a:t>
            </a:r>
          </a:p>
          <a:p>
            <a:pPr marL="629920" lvl="1" indent="-305435"/>
            <a:r>
              <a:rPr lang="en-US" sz="1100">
                <a:ea typeface="+mn-lt"/>
                <a:cs typeface="+mn-lt"/>
              </a:rPr>
              <a:t>∃x.(F(x)∧(T(x)∧S(x))), ∀x.((T(x)∧S(x))→Q(x)), ∀</a:t>
            </a:r>
            <a:r>
              <a:rPr lang="en-US" sz="1100" err="1">
                <a:ea typeface="+mn-lt"/>
                <a:cs typeface="+mn-lt"/>
              </a:rPr>
              <a:t>x.P</a:t>
            </a:r>
            <a:r>
              <a:rPr lang="en-US" sz="1100">
                <a:ea typeface="+mn-lt"/>
                <a:cs typeface="+mn-lt"/>
              </a:rPr>
              <a:t>(x) ⊢ ∃x.(P(x)∧Q(x))</a:t>
            </a:r>
            <a:endParaRPr lang="en-US" sz="1100"/>
          </a:p>
          <a:p>
            <a:pPr marL="305435" indent="-305435"/>
            <a:r>
              <a:rPr lang="en-US" sz="1100"/>
              <a:t>F(x) is the foe's </a:t>
            </a:r>
            <a:r>
              <a:rPr lang="en-US" sz="1100" err="1"/>
              <a:t>PkMn</a:t>
            </a:r>
            <a:r>
              <a:rPr lang="en-US" sz="1100"/>
              <a:t>, T(x) is the 1st Type of the Foe's </a:t>
            </a:r>
            <a:r>
              <a:rPr lang="en-US" sz="1100" err="1"/>
              <a:t>PkMn</a:t>
            </a:r>
            <a:r>
              <a:rPr lang="en-US" sz="1100"/>
              <a:t>, S(x) is the 2nd type of the Foe's </a:t>
            </a:r>
            <a:r>
              <a:rPr lang="en-US" sz="1100" err="1"/>
              <a:t>PkMn</a:t>
            </a:r>
            <a:r>
              <a:rPr lang="en-US" sz="1100"/>
              <a:t>, Q(x) is the super effective move given the two Foe </a:t>
            </a:r>
            <a:r>
              <a:rPr lang="en-US" sz="1100" err="1"/>
              <a:t>PkMn</a:t>
            </a:r>
            <a:r>
              <a:rPr lang="en-US" sz="1100"/>
              <a:t> typing, and P(x) is the player's </a:t>
            </a:r>
            <a:r>
              <a:rPr lang="en-US" sz="1100" err="1"/>
              <a:t>PkMn</a:t>
            </a:r>
            <a:r>
              <a:rPr lang="en-US" sz="1100"/>
              <a:t> which has that typing Q(x). </a:t>
            </a:r>
          </a:p>
          <a:p>
            <a:pPr marL="305435" indent="-305435"/>
            <a:r>
              <a:rPr lang="en-US" sz="1100"/>
              <a:t>For the Jape proofs, when proving, we discovered that there was an inability to prove some of the models with the final P(x) being an existential quantifier. </a:t>
            </a:r>
            <a:endParaRPr lang="en-US"/>
          </a:p>
          <a:p>
            <a:pPr marL="305435" indent="-305435"/>
            <a:r>
              <a:rPr lang="en-US" sz="1100"/>
              <a:t>When we turned them into universal quantifiers, which still works in our model (For all Pokémon that exist, instead of there exists a Pokémon), the proofs worked and were able to be solved well, as shown in our proof.jp file. </a:t>
            </a:r>
          </a:p>
          <a:p>
            <a:pPr marL="305435" indent="-305435"/>
            <a:r>
              <a:rPr lang="en-US" sz="1100"/>
              <a:t>When proving the above formulae, which all show the same thing (there exists a Pokémon which is implied by either a conjunction or disjunction), the proofs became very similar, requiring repetitive propositional logic steps after the initial existential and universal eliminations. </a:t>
            </a:r>
          </a:p>
          <a:p>
            <a:pPr marL="305435" indent="-305435"/>
            <a:r>
              <a:rPr lang="en-US" sz="1100"/>
              <a:t>Further, because the conclusions are all the same, the proofs were very similar as we approached the final steps and the backwards reasoning steps.</a:t>
            </a:r>
          </a:p>
          <a:p>
            <a:pPr marL="0" indent="0">
              <a:buNone/>
            </a:pPr>
            <a:endParaRPr lang="en-US" sz="1100"/>
          </a:p>
        </p:txBody>
      </p:sp>
      <p:pic>
        <p:nvPicPr>
          <p:cNvPr id="6" name="Picture 6" descr="Logo&#10;&#10;Description automatically generated">
            <a:extLst>
              <a:ext uri="{FF2B5EF4-FFF2-40B4-BE49-F238E27FC236}">
                <a16:creationId xmlns:a16="http://schemas.microsoft.com/office/drawing/2014/main" id="{F7139271-3445-41F5-9348-4DBC850704F2}"/>
              </a:ext>
            </a:extLst>
          </p:cNvPr>
          <p:cNvPicPr>
            <a:picLocks noChangeAspect="1"/>
          </p:cNvPicPr>
          <p:nvPr/>
        </p:nvPicPr>
        <p:blipFill>
          <a:blip r:embed="rId4"/>
          <a:stretch>
            <a:fillRect/>
          </a:stretch>
        </p:blipFill>
        <p:spPr>
          <a:xfrm>
            <a:off x="349295" y="605075"/>
            <a:ext cx="4202151" cy="1105042"/>
          </a:xfrm>
          <a:prstGeom prst="rect">
            <a:avLst/>
          </a:prstGeom>
        </p:spPr>
      </p:pic>
      <p:pic>
        <p:nvPicPr>
          <p:cNvPr id="4" name="Picture 4" descr="A picture containing room, graffiti&#10;&#10;Description automatically generated">
            <a:extLst>
              <a:ext uri="{FF2B5EF4-FFF2-40B4-BE49-F238E27FC236}">
                <a16:creationId xmlns:a16="http://schemas.microsoft.com/office/drawing/2014/main" id="{CA96583D-8776-4865-88B5-051B5907D145}"/>
              </a:ext>
            </a:extLst>
          </p:cNvPr>
          <p:cNvPicPr>
            <a:picLocks noChangeAspect="1"/>
          </p:cNvPicPr>
          <p:nvPr/>
        </p:nvPicPr>
        <p:blipFill>
          <a:blip r:embed="rId5"/>
          <a:stretch>
            <a:fillRect/>
          </a:stretch>
        </p:blipFill>
        <p:spPr>
          <a:xfrm rot="540000">
            <a:off x="9214103" y="4825062"/>
            <a:ext cx="2371970" cy="1756430"/>
          </a:xfrm>
          <a:prstGeom prst="rect">
            <a:avLst/>
          </a:prstGeom>
        </p:spPr>
      </p:pic>
      <p:pic>
        <p:nvPicPr>
          <p:cNvPr id="5" name="Picture 7" descr="A close up of a logo&#10;&#10;Description automatically generated">
            <a:extLst>
              <a:ext uri="{FF2B5EF4-FFF2-40B4-BE49-F238E27FC236}">
                <a16:creationId xmlns:a16="http://schemas.microsoft.com/office/drawing/2014/main" id="{F20AD9CC-EEC1-46D9-A2E1-150A4D36BD51}"/>
              </a:ext>
            </a:extLst>
          </p:cNvPr>
          <p:cNvPicPr>
            <a:picLocks noChangeAspect="1"/>
          </p:cNvPicPr>
          <p:nvPr/>
        </p:nvPicPr>
        <p:blipFill>
          <a:blip r:embed="rId6"/>
          <a:stretch>
            <a:fillRect/>
          </a:stretch>
        </p:blipFill>
        <p:spPr>
          <a:xfrm>
            <a:off x="5179303" y="522565"/>
            <a:ext cx="3660472" cy="2554546"/>
          </a:xfrm>
          <a:prstGeom prst="rect">
            <a:avLst/>
          </a:prstGeom>
        </p:spPr>
      </p:pic>
      <p:pic>
        <p:nvPicPr>
          <p:cNvPr id="10" name="Picture 10">
            <a:extLst>
              <a:ext uri="{FF2B5EF4-FFF2-40B4-BE49-F238E27FC236}">
                <a16:creationId xmlns:a16="http://schemas.microsoft.com/office/drawing/2014/main" id="{A3A7B6F7-DFE4-42FC-9BCF-0584DDAC8B57}"/>
              </a:ext>
            </a:extLst>
          </p:cNvPr>
          <p:cNvPicPr>
            <a:picLocks noChangeAspect="1"/>
          </p:cNvPicPr>
          <p:nvPr/>
        </p:nvPicPr>
        <p:blipFill>
          <a:blip r:embed="rId7"/>
          <a:stretch>
            <a:fillRect/>
          </a:stretch>
        </p:blipFill>
        <p:spPr>
          <a:xfrm>
            <a:off x="8776447" y="1062319"/>
            <a:ext cx="2931458" cy="2931458"/>
          </a:xfrm>
          <a:prstGeom prst="rect">
            <a:avLst/>
          </a:prstGeom>
        </p:spPr>
      </p:pic>
      <p:sp>
        <p:nvSpPr>
          <p:cNvPr id="11" name="TextBox 10">
            <a:extLst>
              <a:ext uri="{FF2B5EF4-FFF2-40B4-BE49-F238E27FC236}">
                <a16:creationId xmlns:a16="http://schemas.microsoft.com/office/drawing/2014/main" id="{2F04F23D-F032-4F65-8669-BDC3C3325207}"/>
              </a:ext>
            </a:extLst>
          </p:cNvPr>
          <p:cNvSpPr txBox="1"/>
          <p:nvPr/>
        </p:nvSpPr>
        <p:spPr>
          <a:xfrm>
            <a:off x="9708777" y="3666565"/>
            <a:ext cx="32003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omic Sans MS"/>
              </a:rPr>
              <a:t>We're big FANS of this course!</a:t>
            </a:r>
          </a:p>
        </p:txBody>
      </p:sp>
      <p:pic>
        <p:nvPicPr>
          <p:cNvPr id="2" name="group thing part 2">
            <a:hlinkClick r:id="" action="ppaction://media"/>
            <a:extLst>
              <a:ext uri="{FF2B5EF4-FFF2-40B4-BE49-F238E27FC236}">
                <a16:creationId xmlns:a16="http://schemas.microsoft.com/office/drawing/2014/main" id="{2571AD64-F530-4FC3-A84B-1BF74E5D12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75228" y="580651"/>
            <a:ext cx="730250" cy="730250"/>
          </a:xfrm>
          <a:prstGeom prst="rect">
            <a:avLst/>
          </a:prstGeom>
        </p:spPr>
      </p:pic>
    </p:spTree>
    <p:extLst>
      <p:ext uri="{BB962C8B-B14F-4D97-AF65-F5344CB8AC3E}">
        <p14:creationId xmlns:p14="http://schemas.microsoft.com/office/powerpoint/2010/main" val="3198649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3" descr="A close up of a device&#10;&#10;Description automatically generated">
            <a:extLst>
              <a:ext uri="{FF2B5EF4-FFF2-40B4-BE49-F238E27FC236}">
                <a16:creationId xmlns:a16="http://schemas.microsoft.com/office/drawing/2014/main" id="{F7900E49-0246-45B3-8D87-D067C1FBAFAC}"/>
              </a:ext>
            </a:extLst>
          </p:cNvPr>
          <p:cNvPicPr>
            <a:picLocks noChangeAspect="1"/>
          </p:cNvPicPr>
          <p:nvPr/>
        </p:nvPicPr>
        <p:blipFill rotWithShape="1">
          <a:blip r:embed="rId3"/>
          <a:srcRect l="31804" t="31097" r="26911" b="32317"/>
          <a:stretch/>
        </p:blipFill>
        <p:spPr>
          <a:xfrm>
            <a:off x="3828893" y="2924114"/>
            <a:ext cx="1132518" cy="1003614"/>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8B41BDAA-219F-4775-A88E-9828363EED2A}"/>
              </a:ext>
            </a:extLst>
          </p:cNvPr>
          <p:cNvPicPr>
            <a:picLocks noChangeAspect="1"/>
          </p:cNvPicPr>
          <p:nvPr/>
        </p:nvPicPr>
        <p:blipFill rotWithShape="1">
          <a:blip r:embed="rId4"/>
          <a:srcRect l="29052" t="29268" r="26605" b="30793"/>
          <a:stretch/>
        </p:blipFill>
        <p:spPr>
          <a:xfrm>
            <a:off x="4716498" y="2882245"/>
            <a:ext cx="1216408" cy="1095613"/>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04B5CFAE-EA89-464B-8BCB-E005FC68B6D5}"/>
              </a:ext>
            </a:extLst>
          </p:cNvPr>
          <p:cNvPicPr>
            <a:picLocks noChangeAspect="1"/>
          </p:cNvPicPr>
          <p:nvPr/>
        </p:nvPicPr>
        <p:blipFill rotWithShape="1">
          <a:blip r:embed="rId5"/>
          <a:srcRect l="33724" t="29725" r="33462" b="30107"/>
          <a:stretch/>
        </p:blipFill>
        <p:spPr>
          <a:xfrm>
            <a:off x="5732031" y="2878058"/>
            <a:ext cx="900152" cy="1101884"/>
          </a:xfrm>
          <a:prstGeom prst="rect">
            <a:avLst/>
          </a:prstGeom>
        </p:spPr>
      </p:pic>
      <p:pic>
        <p:nvPicPr>
          <p:cNvPr id="2" name="Online Media 1" title="Pokémon Theme Song (Music Video)">
            <a:hlinkClick r:id="" action="ppaction://media"/>
            <a:extLst>
              <a:ext uri="{FF2B5EF4-FFF2-40B4-BE49-F238E27FC236}">
                <a16:creationId xmlns:a16="http://schemas.microsoft.com/office/drawing/2014/main" id="{489BBB3B-9405-4E9C-8F5E-8D932763DDCB}"/>
              </a:ext>
            </a:extLst>
          </p:cNvPr>
          <p:cNvPicPr>
            <a:picLocks noRot="1" noChangeAspect="1"/>
          </p:cNvPicPr>
          <p:nvPr>
            <a:videoFile r:link="rId1"/>
          </p:nvPr>
        </p:nvPicPr>
        <p:blipFill>
          <a:blip r:embed="rId6"/>
          <a:stretch>
            <a:fillRect/>
          </a:stretch>
        </p:blipFill>
        <p:spPr>
          <a:xfrm>
            <a:off x="7827198" y="2408682"/>
            <a:ext cx="2300338" cy="1724004"/>
          </a:xfrm>
          <a:prstGeom prst="rect">
            <a:avLst/>
          </a:prstGeom>
        </p:spPr>
      </p:pic>
      <p:sp>
        <p:nvSpPr>
          <p:cNvPr id="6" name="TextBox 5">
            <a:extLst>
              <a:ext uri="{FF2B5EF4-FFF2-40B4-BE49-F238E27FC236}">
                <a16:creationId xmlns:a16="http://schemas.microsoft.com/office/drawing/2014/main" id="{FF7EE478-8D8C-4FED-A011-DE2BE87690A3}"/>
              </a:ext>
            </a:extLst>
          </p:cNvPr>
          <p:cNvSpPr txBox="1"/>
          <p:nvPr/>
        </p:nvSpPr>
        <p:spPr>
          <a:xfrm>
            <a:off x="7782838" y="2031303"/>
            <a:ext cx="23256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t>Play it... You won't be disappointed.... Just make sure to turn down your volume :)</a:t>
            </a:r>
            <a:endParaRPr lang="en-US" i="1"/>
          </a:p>
        </p:txBody>
      </p:sp>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cake, sitting, birthday&#10;&#10;Description automatically generated">
            <a:extLst>
              <a:ext uri="{FF2B5EF4-FFF2-40B4-BE49-F238E27FC236}">
                <a16:creationId xmlns:a16="http://schemas.microsoft.com/office/drawing/2014/main" id="{BF631A85-0EB7-4FBC-996A-D42A40B2CD39}"/>
              </a:ext>
            </a:extLst>
          </p:cNvPr>
          <p:cNvPicPr>
            <a:picLocks noChangeAspect="1"/>
          </p:cNvPicPr>
          <p:nvPr/>
        </p:nvPicPr>
        <p:blipFill rotWithShape="1">
          <a:blip r:embed="rId4"/>
          <a:srcRect b="443"/>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678531" y="2321858"/>
            <a:ext cx="3730810" cy="3989294"/>
          </a:xfrm>
        </p:spPr>
        <p:txBody>
          <a:bodyPr>
            <a:normAutofit fontScale="92500" lnSpcReduction="10000"/>
          </a:bodyPr>
          <a:lstStyle/>
          <a:p>
            <a:pPr marL="0" indent="0">
              <a:buNone/>
            </a:pPr>
            <a:r>
              <a:rPr lang="en-US"/>
              <a:t>In the world of Pokémon, there are 18 different types of Pokémon. Our project aims to model the optimal battle strategy in response to a predetermined opponent team. We do this by examining effectiveness, ineffectiveness, and immunities. In this project, we will define the optimal battle strategy to be the best type(s) to counter a given Pokémon with 1 or 2 types. For the sake of simplicity, we have decided to only consider 8 types, each of which, is super-effective against at least one of the other types: </a:t>
            </a:r>
            <a:r>
              <a:rPr lang="en-US">
                <a:ea typeface="+mn-lt"/>
                <a:cs typeface="+mn-lt"/>
              </a:rPr>
              <a:t>Fire, Water, Grass, Electric, Ice, Ground, Flying, and Rock.</a:t>
            </a:r>
            <a:endParaRPr lang="en-US"/>
          </a:p>
        </p:txBody>
      </p:sp>
      <p:pic>
        <p:nvPicPr>
          <p:cNvPr id="3074" name="Picture 2">
            <a:extLst>
              <a:ext uri="{FF2B5EF4-FFF2-40B4-BE49-F238E27FC236}">
                <a16:creationId xmlns:a16="http://schemas.microsoft.com/office/drawing/2014/main" id="{29C9732E-5703-4E1B-916A-66FEC05DE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531" y="1147923"/>
            <a:ext cx="3730810" cy="1171301"/>
          </a:xfrm>
          <a:prstGeom prst="rect">
            <a:avLst/>
          </a:prstGeom>
          <a:noFill/>
          <a:extLst>
            <a:ext uri="{909E8E84-426E-40DD-AFC4-6F175D3DCCD1}">
              <a14:hiddenFill xmlns:a14="http://schemas.microsoft.com/office/drawing/2010/main">
                <a:solidFill>
                  <a:srgbClr val="FFFFFF"/>
                </a:solidFill>
              </a14:hiddenFill>
            </a:ext>
          </a:extLst>
        </p:spPr>
      </p:pic>
      <p:pic>
        <p:nvPicPr>
          <p:cNvPr id="2" name="group thing part 1">
            <a:hlinkClick r:id="" action="ppaction://media"/>
            <a:extLst>
              <a:ext uri="{FF2B5EF4-FFF2-40B4-BE49-F238E27FC236}">
                <a16:creationId xmlns:a16="http://schemas.microsoft.com/office/drawing/2014/main" id="{E8FD02B5-408C-4ED3-AE50-AF063499F7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61463" y="239993"/>
            <a:ext cx="730250" cy="730250"/>
          </a:xfrm>
          <a:prstGeom prst="rect">
            <a:avLst/>
          </a:prstGeom>
        </p:spPr>
      </p:pic>
    </p:spTree>
    <p:extLst>
      <p:ext uri="{BB962C8B-B14F-4D97-AF65-F5344CB8AC3E}">
        <p14:creationId xmlns:p14="http://schemas.microsoft.com/office/powerpoint/2010/main" val="252350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306836" y="2052014"/>
            <a:ext cx="7621504" cy="4622000"/>
          </a:xfrm>
        </p:spPr>
        <p:txBody>
          <a:bodyPr>
            <a:normAutofit fontScale="92500" lnSpcReduction="10000"/>
          </a:bodyPr>
          <a:lstStyle/>
          <a:p>
            <a:pPr marL="305435" indent="-305435"/>
            <a:r>
              <a:rPr lang="en-US"/>
              <a:t>F</a:t>
            </a:r>
            <a:r>
              <a:rPr lang="en-US" i="1" baseline="-25000"/>
              <a:t>i</a:t>
            </a:r>
            <a:r>
              <a:rPr lang="en-US"/>
              <a:t>: represents the foe's Pokémon, where </a:t>
            </a:r>
            <a:r>
              <a:rPr lang="en-US" i="1" err="1"/>
              <a:t>i</a:t>
            </a:r>
            <a:r>
              <a:rPr lang="en-US"/>
              <a:t> represents the Pokémon's place in the foe's party.</a:t>
            </a:r>
            <a:endParaRPr lang="en-US" i="1"/>
          </a:p>
          <a:p>
            <a:pPr marL="629920" lvl="1" indent="-305435"/>
            <a:r>
              <a:rPr lang="en-US"/>
              <a:t>This is true if the foe has a Pokémon at the </a:t>
            </a:r>
            <a:r>
              <a:rPr lang="en-US" i="1" err="1"/>
              <a:t>i</a:t>
            </a:r>
            <a:r>
              <a:rPr lang="en-US" baseline="30000" err="1"/>
              <a:t>th</a:t>
            </a:r>
            <a:r>
              <a:rPr lang="en-US"/>
              <a:t> position.</a:t>
            </a:r>
            <a:endParaRPr lang="en-US" i="1"/>
          </a:p>
          <a:p>
            <a:pPr marL="305435" indent="-305435"/>
            <a:r>
              <a:rPr lang="en-US" err="1">
                <a:ea typeface="+mn-lt"/>
                <a:cs typeface="+mn-lt"/>
              </a:rPr>
              <a:t>P</a:t>
            </a:r>
            <a:r>
              <a:rPr lang="en-US" baseline="-25000" err="1"/>
              <a:t>j</a:t>
            </a:r>
            <a:r>
              <a:rPr lang="en-US"/>
              <a:t>: represent the player's Pokémon, where </a:t>
            </a:r>
            <a:r>
              <a:rPr lang="en-US" i="1">
                <a:ea typeface="+mn-lt"/>
                <a:cs typeface="+mn-lt"/>
              </a:rPr>
              <a:t>j</a:t>
            </a:r>
            <a:r>
              <a:rPr lang="en-US">
                <a:ea typeface="+mn-lt"/>
                <a:cs typeface="+mn-lt"/>
              </a:rPr>
              <a:t> represents the Pokémon's place in the player's party</a:t>
            </a:r>
          </a:p>
          <a:p>
            <a:pPr marL="629920" lvl="1" indent="-305435"/>
            <a:r>
              <a:rPr lang="en-US"/>
              <a:t>This is true if the player has a Pokémon at the </a:t>
            </a:r>
            <a:r>
              <a:rPr lang="en-US" i="1" err="1"/>
              <a:t>j</a:t>
            </a:r>
            <a:r>
              <a:rPr lang="en-US" baseline="30000" err="1"/>
              <a:t>th</a:t>
            </a:r>
            <a:r>
              <a:rPr lang="en-US">
                <a:ea typeface="+mn-lt"/>
                <a:cs typeface="+mn-lt"/>
              </a:rPr>
              <a:t> position.</a:t>
            </a:r>
            <a:endParaRPr lang="en-US" i="1"/>
          </a:p>
          <a:p>
            <a:pPr marL="305435" indent="-305435"/>
            <a:r>
              <a:rPr lang="en-US" err="1"/>
              <a:t>DF</a:t>
            </a:r>
            <a:r>
              <a:rPr lang="en-US" i="1" baseline="-25000" err="1">
                <a:ea typeface="+mn-lt"/>
                <a:cs typeface="+mn-lt"/>
              </a:rPr>
              <a:t>i</a:t>
            </a:r>
            <a:r>
              <a:rPr lang="en-US"/>
              <a:t>: represents whether the foe's Pokémon is a dual type, where </a:t>
            </a:r>
            <a:r>
              <a:rPr lang="en-US" i="1" err="1">
                <a:ea typeface="+mn-lt"/>
                <a:cs typeface="+mn-lt"/>
              </a:rPr>
              <a:t>i</a:t>
            </a:r>
            <a:r>
              <a:rPr lang="en-US">
                <a:ea typeface="+mn-lt"/>
                <a:cs typeface="+mn-lt"/>
              </a:rPr>
              <a:t> represents the Pokémon's place in the foe's party.</a:t>
            </a:r>
          </a:p>
          <a:p>
            <a:pPr marL="629920" lvl="1" indent="-305435"/>
            <a:r>
              <a:rPr lang="en-US"/>
              <a:t>This is true if the foe's </a:t>
            </a:r>
            <a:r>
              <a:rPr lang="en-US" i="1" err="1"/>
              <a:t>i</a:t>
            </a:r>
            <a:r>
              <a:rPr lang="en-US" baseline="30000" err="1"/>
              <a:t>th</a:t>
            </a:r>
            <a:r>
              <a:rPr lang="en-US"/>
              <a:t> Pokémon is double typed </a:t>
            </a:r>
            <a:r>
              <a:rPr lang="en-US">
                <a:ea typeface="+mn-lt"/>
                <a:cs typeface="+mn-lt"/>
              </a:rPr>
              <a:t>(has more than one type).</a:t>
            </a:r>
          </a:p>
          <a:p>
            <a:pPr marL="305435" indent="-305435"/>
            <a:r>
              <a:rPr lang="en-US" err="1">
                <a:ea typeface="+mn-lt"/>
                <a:cs typeface="+mn-lt"/>
              </a:rPr>
              <a:t>DP</a:t>
            </a:r>
            <a:r>
              <a:rPr lang="en-US" i="1" baseline="-25000" err="1"/>
              <a:t>j</a:t>
            </a:r>
            <a:r>
              <a:rPr lang="en-US"/>
              <a:t>: </a:t>
            </a:r>
            <a:r>
              <a:rPr lang="en-US">
                <a:ea typeface="+mn-lt"/>
                <a:cs typeface="+mn-lt"/>
              </a:rPr>
              <a:t>represents whether the player's Pokémon is a dual type, where </a:t>
            </a:r>
            <a:r>
              <a:rPr lang="en-US" i="1"/>
              <a:t>j</a:t>
            </a:r>
            <a:r>
              <a:rPr lang="en-US"/>
              <a:t> represents the Pokémon's place in the player's party.</a:t>
            </a:r>
          </a:p>
          <a:p>
            <a:pPr marL="629920" lvl="1" indent="-305435"/>
            <a:r>
              <a:rPr lang="en-US"/>
              <a:t>This is true if the player's </a:t>
            </a:r>
            <a:r>
              <a:rPr lang="en-US" i="1" err="1"/>
              <a:t>j</a:t>
            </a:r>
            <a:r>
              <a:rPr lang="en-US" baseline="30000" err="1"/>
              <a:t>th</a:t>
            </a:r>
            <a:r>
              <a:rPr lang="en-US"/>
              <a:t> Pokémon is double typed </a:t>
            </a:r>
            <a:r>
              <a:rPr lang="en-US">
                <a:ea typeface="+mn-lt"/>
                <a:cs typeface="+mn-lt"/>
              </a:rPr>
              <a:t>(has more than one type).</a:t>
            </a:r>
          </a:p>
          <a:p>
            <a:pPr marL="305435" indent="-305435"/>
            <a:r>
              <a:rPr lang="en-US" err="1"/>
              <a:t>T</a:t>
            </a:r>
            <a:r>
              <a:rPr lang="en-US" i="1" baseline="-25000" err="1"/>
              <a:t>i</a:t>
            </a:r>
            <a:r>
              <a:rPr lang="en-US" i="1" baseline="-25000"/>
              <a:t> or</a:t>
            </a:r>
            <a:r>
              <a:rPr lang="en-US" i="1" baseline="-25000">
                <a:ea typeface="+mn-lt"/>
                <a:cs typeface="+mn-lt"/>
              </a:rPr>
              <a:t> j , y</a:t>
            </a:r>
            <a:r>
              <a:rPr lang="en-US">
                <a:ea typeface="+mn-lt"/>
                <a:cs typeface="+mn-lt"/>
              </a:rPr>
              <a:t>:</a:t>
            </a:r>
            <a:r>
              <a:rPr lang="en-US"/>
              <a:t> represents whether the foe's </a:t>
            </a:r>
            <a:r>
              <a:rPr lang="en-US" i="1" err="1"/>
              <a:t>i</a:t>
            </a:r>
            <a:r>
              <a:rPr lang="en-US" baseline="30000" err="1"/>
              <a:t>th</a:t>
            </a:r>
            <a:r>
              <a:rPr lang="en-US"/>
              <a:t> Pokémon (or the player's </a:t>
            </a:r>
            <a:r>
              <a:rPr lang="en-US" i="1" err="1"/>
              <a:t>j</a:t>
            </a:r>
            <a:r>
              <a:rPr lang="en-US" baseline="30000" err="1"/>
              <a:t>th</a:t>
            </a:r>
            <a:r>
              <a:rPr lang="en-US"/>
              <a:t> Pokémon) is of type y.</a:t>
            </a:r>
          </a:p>
          <a:p>
            <a:pPr marL="629920" lvl="1" indent="-305435"/>
            <a:r>
              <a:rPr lang="en-US"/>
              <a:t>This is true if the specified Pok</a:t>
            </a:r>
            <a:r>
              <a:rPr lang="en-US">
                <a:ea typeface="+mn-lt"/>
                <a:cs typeface="+mn-lt"/>
              </a:rPr>
              <a:t>é</a:t>
            </a:r>
            <a:r>
              <a:rPr lang="en-US"/>
              <a:t>mon is of type y.</a:t>
            </a:r>
            <a:endParaRPr lang="en-US" i="1"/>
          </a:p>
        </p:txBody>
      </p:sp>
      <p:pic>
        <p:nvPicPr>
          <p:cNvPr id="2050" name="Picture 2">
            <a:extLst>
              <a:ext uri="{FF2B5EF4-FFF2-40B4-BE49-F238E27FC236}">
                <a16:creationId xmlns:a16="http://schemas.microsoft.com/office/drawing/2014/main" id="{0F24432F-D17C-4A52-9535-E52E8C5BE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57" y="700330"/>
            <a:ext cx="4989597" cy="1282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A picture containing logo&#10;&#10;Description automatically generated">
            <a:extLst>
              <a:ext uri="{FF2B5EF4-FFF2-40B4-BE49-F238E27FC236}">
                <a16:creationId xmlns:a16="http://schemas.microsoft.com/office/drawing/2014/main" id="{4F691E19-14F6-4E9F-9466-5AF3E37AAAD5}"/>
              </a:ext>
            </a:extLst>
          </p:cNvPr>
          <p:cNvPicPr>
            <a:picLocks noChangeAspect="1"/>
          </p:cNvPicPr>
          <p:nvPr/>
        </p:nvPicPr>
        <p:blipFill>
          <a:blip r:embed="rId5"/>
          <a:stretch>
            <a:fillRect/>
          </a:stretch>
        </p:blipFill>
        <p:spPr>
          <a:xfrm>
            <a:off x="7887222" y="2161614"/>
            <a:ext cx="4173254" cy="3860442"/>
          </a:xfrm>
          <a:prstGeom prst="rect">
            <a:avLst/>
          </a:prstGeom>
        </p:spPr>
      </p:pic>
      <p:pic>
        <p:nvPicPr>
          <p:cNvPr id="4" name="Propositions">
            <a:hlinkClick r:id="" action="ppaction://media"/>
            <a:extLst>
              <a:ext uri="{FF2B5EF4-FFF2-40B4-BE49-F238E27FC236}">
                <a16:creationId xmlns:a16="http://schemas.microsoft.com/office/drawing/2014/main" id="{14A94A00-7B59-4CC8-BBA5-E3A6907900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80944" y="699047"/>
            <a:ext cx="730250" cy="730250"/>
          </a:xfrm>
          <a:prstGeom prst="rect">
            <a:avLst/>
          </a:prstGeom>
        </p:spPr>
      </p:pic>
    </p:spTree>
    <p:extLst>
      <p:ext uri="{BB962C8B-B14F-4D97-AF65-F5344CB8AC3E}">
        <p14:creationId xmlns:p14="http://schemas.microsoft.com/office/powerpoint/2010/main" val="693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641616" y="1674897"/>
            <a:ext cx="7688267" cy="4781716"/>
          </a:xfrm>
        </p:spPr>
        <p:txBody>
          <a:bodyPr>
            <a:normAutofit/>
          </a:bodyPr>
          <a:lstStyle/>
          <a:p>
            <a:pPr marL="305435" indent="-305435"/>
            <a:r>
              <a:rPr lang="en-US" sz="1800"/>
              <a:t>A Pokémon is a dual-type when two </a:t>
            </a:r>
            <a:r>
              <a:rPr lang="en-US" sz="1800">
                <a:ea typeface="+mn-lt"/>
                <a:cs typeface="+mn-lt"/>
              </a:rPr>
              <a:t>of </a:t>
            </a:r>
            <a:r>
              <a:rPr lang="en-US" sz="1800" err="1">
                <a:ea typeface="+mn-lt"/>
                <a:cs typeface="+mn-lt"/>
              </a:rPr>
              <a:t>T</a:t>
            </a:r>
            <a:r>
              <a:rPr lang="en-US" sz="1800" i="1" baseline="-25000" err="1">
                <a:ea typeface="+mn-lt"/>
                <a:cs typeface="+mn-lt"/>
              </a:rPr>
              <a:t>i</a:t>
            </a:r>
            <a:r>
              <a:rPr lang="en-US" sz="1800" i="1" baseline="-25000">
                <a:ea typeface="+mn-lt"/>
                <a:cs typeface="+mn-lt"/>
              </a:rPr>
              <a:t> or</a:t>
            </a:r>
            <a:r>
              <a:rPr lang="en-US" sz="1800" i="1" baseline="-25000"/>
              <a:t> j, y</a:t>
            </a:r>
            <a:r>
              <a:rPr lang="en-US" sz="1800"/>
              <a:t> are True for two distinct y values:</a:t>
            </a:r>
          </a:p>
          <a:p>
            <a:pPr marL="629920" lvl="1" indent="-305435"/>
            <a:r>
              <a:rPr lang="en-US" sz="1600" err="1">
                <a:ea typeface="+mn-lt"/>
                <a:cs typeface="+mn-lt"/>
              </a:rPr>
              <a:t>DF</a:t>
            </a:r>
            <a:r>
              <a:rPr lang="en-US" sz="1600" i="1" baseline="-25000" err="1"/>
              <a:t>i</a:t>
            </a:r>
            <a:r>
              <a:rPr lang="en-US" sz="1600"/>
              <a:t> </a:t>
            </a:r>
            <a:r>
              <a:rPr lang="en-US" sz="1600">
                <a:ea typeface="+mn-lt"/>
                <a:cs typeface="+mn-lt"/>
              </a:rPr>
              <a:t>↔</a:t>
            </a:r>
            <a:r>
              <a:rPr lang="en-US" sz="1600"/>
              <a:t> </a:t>
            </a:r>
            <a:r>
              <a:rPr lang="en-US" sz="1600">
                <a:ea typeface="+mn-lt"/>
                <a:cs typeface="+mn-lt"/>
              </a:rPr>
              <a:t>((</a:t>
            </a:r>
            <a:r>
              <a:rPr lang="en-US" sz="1600" err="1">
                <a:ea typeface="+mn-lt"/>
                <a:cs typeface="+mn-lt"/>
              </a:rPr>
              <a:t>T</a:t>
            </a:r>
            <a:r>
              <a:rPr lang="en-US" sz="1600" i="1" baseline="-25000" err="1">
                <a:ea typeface="+mn-lt"/>
                <a:cs typeface="+mn-lt"/>
              </a:rPr>
              <a:t>i</a:t>
            </a:r>
            <a:r>
              <a:rPr lang="en-US" sz="1600" i="1" baseline="-25000">
                <a:ea typeface="+mn-lt"/>
                <a:cs typeface="+mn-lt"/>
              </a:rPr>
              <a:t>, y1 </a:t>
            </a:r>
            <a:r>
              <a:rPr lang="en-US" sz="1600">
                <a:ea typeface="+mn-lt"/>
                <a:cs typeface="+mn-lt"/>
              </a:rPr>
              <a:t>∧ T</a:t>
            </a:r>
            <a:r>
              <a:rPr lang="en-US" sz="1600" baseline="-25000">
                <a:ea typeface="+mn-lt"/>
                <a:cs typeface="+mn-lt"/>
              </a:rPr>
              <a:t> </a:t>
            </a:r>
            <a:r>
              <a:rPr lang="en-US" sz="1600" i="1" baseline="-25000" err="1">
                <a:ea typeface="+mn-lt"/>
                <a:cs typeface="+mn-lt"/>
              </a:rPr>
              <a:t>i</a:t>
            </a:r>
            <a:r>
              <a:rPr lang="en-US" sz="1600" baseline="-25000">
                <a:ea typeface="+mn-lt"/>
                <a:cs typeface="+mn-lt"/>
              </a:rPr>
              <a:t>, y2 </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y3</a:t>
            </a:r>
            <a:r>
              <a:rPr lang="en-US" sz="1600" baseline="-25000">
                <a:ea typeface="+mn-lt"/>
                <a:cs typeface="+mn-lt"/>
              </a:rPr>
              <a:t>∧</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a:t>
            </a:r>
            <a:r>
              <a:rPr lang="en-US" sz="1600" i="1" baseline="-25000" err="1">
                <a:ea typeface="+mn-lt"/>
                <a:cs typeface="+mn-lt"/>
              </a:rPr>
              <a:t>yn</a:t>
            </a:r>
            <a:r>
              <a:rPr lang="en-US" sz="1600">
                <a:ea typeface="+mn-lt"/>
                <a:cs typeface="+mn-lt"/>
              </a:rPr>
              <a:t>)) ∨ (</a:t>
            </a:r>
            <a:r>
              <a:rPr lang="en-US" sz="1600" err="1">
                <a:ea typeface="+mn-lt"/>
                <a:cs typeface="+mn-lt"/>
              </a:rPr>
              <a:t>T</a:t>
            </a:r>
            <a:r>
              <a:rPr lang="en-US" sz="1600" i="1" baseline="-25000" err="1">
                <a:ea typeface="+mn-lt"/>
                <a:cs typeface="+mn-lt"/>
              </a:rPr>
              <a:t>i</a:t>
            </a:r>
            <a:r>
              <a:rPr lang="en-US" sz="1600" i="1" baseline="-25000">
                <a:ea typeface="+mn-lt"/>
                <a:cs typeface="+mn-lt"/>
              </a:rPr>
              <a:t>, y1</a:t>
            </a:r>
            <a:r>
              <a:rPr lang="en-US" sz="1600" baseline="-25000">
                <a:ea typeface="+mn-lt"/>
                <a:cs typeface="+mn-lt"/>
              </a:rPr>
              <a:t> </a:t>
            </a:r>
            <a:r>
              <a:rPr lang="en-US" sz="1600">
                <a:ea typeface="+mn-lt"/>
                <a:cs typeface="+mn-lt"/>
              </a:rPr>
              <a:t>∧ T</a:t>
            </a:r>
            <a:r>
              <a:rPr lang="en-US" sz="1600" baseline="-25000">
                <a:ea typeface="+mn-lt"/>
                <a:cs typeface="+mn-lt"/>
              </a:rPr>
              <a:t> </a:t>
            </a:r>
            <a:r>
              <a:rPr lang="en-US" sz="1600" i="1" baseline="-25000" err="1">
                <a:ea typeface="+mn-lt"/>
                <a:cs typeface="+mn-lt"/>
              </a:rPr>
              <a:t>i</a:t>
            </a:r>
            <a:r>
              <a:rPr lang="en-US" sz="1600" baseline="-25000">
                <a:ea typeface="+mn-lt"/>
                <a:cs typeface="+mn-lt"/>
              </a:rPr>
              <a:t>, y3</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y2</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y4</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a:t>
            </a:r>
            <a:r>
              <a:rPr lang="en-US" sz="1600" i="1" baseline="-25000" err="1">
                <a:ea typeface="+mn-lt"/>
                <a:cs typeface="+mn-lt"/>
              </a:rPr>
              <a:t>yn</a:t>
            </a:r>
            <a:r>
              <a:rPr lang="en-US" sz="1600">
                <a:ea typeface="+mn-lt"/>
                <a:cs typeface="+mn-lt"/>
              </a:rPr>
              <a:t>)) ∨ … ∨ (</a:t>
            </a:r>
            <a:r>
              <a:rPr lang="en-US" sz="1600" err="1">
                <a:ea typeface="+mn-lt"/>
                <a:cs typeface="+mn-lt"/>
              </a:rPr>
              <a:t>T</a:t>
            </a:r>
            <a:r>
              <a:rPr lang="en-US" sz="1600" i="1" baseline="-25000" err="1">
                <a:ea typeface="+mn-lt"/>
                <a:cs typeface="+mn-lt"/>
              </a:rPr>
              <a:t>i</a:t>
            </a:r>
            <a:r>
              <a:rPr lang="en-US" sz="1600" i="1" baseline="-25000">
                <a:ea typeface="+mn-lt"/>
                <a:cs typeface="+mn-lt"/>
              </a:rPr>
              <a:t>, y(n-1)</a:t>
            </a:r>
            <a:r>
              <a:rPr lang="en-US" sz="1600">
                <a:ea typeface="+mn-lt"/>
                <a:cs typeface="+mn-lt"/>
              </a:rPr>
              <a:t>∧ T</a:t>
            </a:r>
            <a:r>
              <a:rPr lang="en-US" sz="1600" baseline="-25000">
                <a:ea typeface="+mn-lt"/>
                <a:cs typeface="+mn-lt"/>
              </a:rPr>
              <a:t> </a:t>
            </a:r>
            <a:r>
              <a:rPr lang="en-US" sz="1600" i="1" baseline="-25000" err="1">
                <a:ea typeface="+mn-lt"/>
                <a:cs typeface="+mn-lt"/>
              </a:rPr>
              <a:t>i</a:t>
            </a:r>
            <a:r>
              <a:rPr lang="en-US" sz="1600" i="1" baseline="-25000">
                <a:ea typeface="+mn-lt"/>
                <a:cs typeface="+mn-lt"/>
              </a:rPr>
              <a:t>, </a:t>
            </a:r>
            <a:r>
              <a:rPr lang="en-US" sz="1600" i="1" baseline="-25000" err="1">
                <a:ea typeface="+mn-lt"/>
                <a:cs typeface="+mn-lt"/>
              </a:rPr>
              <a:t>y</a:t>
            </a:r>
            <a:r>
              <a:rPr lang="en-US" sz="1600" baseline="-25000" err="1">
                <a:ea typeface="+mn-lt"/>
                <a:cs typeface="+mn-lt"/>
              </a:rPr>
              <a:t>n</a:t>
            </a:r>
            <a:r>
              <a:rPr lang="en-US" sz="1600" baseline="-25000">
                <a:ea typeface="+mn-lt"/>
                <a:cs typeface="+mn-lt"/>
              </a:rPr>
              <a:t> </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y1</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y(n-2)</a:t>
            </a:r>
            <a:r>
              <a:rPr lang="en-US" sz="1600">
                <a:ea typeface="+mn-lt"/>
                <a:cs typeface="+mn-lt"/>
              </a:rPr>
              <a:t>))</a:t>
            </a:r>
          </a:p>
          <a:p>
            <a:pPr marL="629920" lvl="1" indent="-305435"/>
            <a:r>
              <a:rPr lang="en-US" sz="1600"/>
              <a:t>Repeat for </a:t>
            </a:r>
            <a:r>
              <a:rPr lang="en-US" sz="1600" err="1">
                <a:ea typeface="+mn-lt"/>
                <a:cs typeface="+mn-lt"/>
              </a:rPr>
              <a:t>DP</a:t>
            </a:r>
            <a:r>
              <a:rPr lang="en-US" sz="1600" i="1" baseline="-25000" err="1">
                <a:ea typeface="+mn-lt"/>
                <a:cs typeface="+mn-lt"/>
              </a:rPr>
              <a:t>j</a:t>
            </a:r>
            <a:endParaRPr lang="en-US" sz="1600" i="1" baseline="-25000" err="1"/>
          </a:p>
          <a:p>
            <a:pPr marL="629920" lvl="1" indent="-305435"/>
            <a:r>
              <a:rPr lang="en-US" sz="1600"/>
              <a:t>Essentially, a Pokémon is a dual type when two types of that Pokémon are True, and all other types are False.</a:t>
            </a:r>
          </a:p>
          <a:p>
            <a:pPr marL="305435" indent="-305435"/>
            <a:r>
              <a:rPr lang="en-US" sz="1800"/>
              <a:t>A Pokémon's type configuration is as follows: </a:t>
            </a:r>
          </a:p>
          <a:p>
            <a:pPr marL="629920" indent="-305435"/>
            <a:r>
              <a:rPr lang="en-US" sz="1800">
                <a:ea typeface="+mn-lt"/>
                <a:cs typeface="+mn-lt"/>
              </a:rPr>
              <a:t>DF</a:t>
            </a:r>
            <a:r>
              <a:rPr lang="en-US" sz="1800" i="1" baseline="-25000">
                <a:ea typeface="+mn-lt"/>
                <a:cs typeface="+mn-lt"/>
              </a:rPr>
              <a:t>i</a:t>
            </a:r>
            <a:r>
              <a:rPr lang="en-US" sz="1800">
                <a:ea typeface="+mn-lt"/>
                <a:cs typeface="+mn-lt"/>
              </a:rPr>
              <a:t> ∨ (</a:t>
            </a:r>
            <a:r>
              <a:rPr lang="en-US" sz="1800" err="1">
                <a:ea typeface="+mn-lt"/>
                <a:cs typeface="+mn-lt"/>
              </a:rPr>
              <a:t>T</a:t>
            </a:r>
            <a:r>
              <a:rPr lang="en-US" sz="1800" i="1" baseline="-25000" err="1"/>
              <a:t>i</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y2</a:t>
            </a:r>
            <a:r>
              <a:rPr lang="en-US" sz="1800">
                <a:ea typeface="+mn-lt"/>
                <a:cs typeface="+mn-lt"/>
              </a:rPr>
              <a:t> ∧ … ∧ </a:t>
            </a:r>
            <a:r>
              <a:rPr lang="en-US" sz="1800" err="1">
                <a:ea typeface="+mn-lt"/>
                <a:cs typeface="+mn-lt"/>
              </a:rPr>
              <a:t>T</a:t>
            </a:r>
            <a:r>
              <a:rPr lang="en-US" sz="1800" i="1" baseline="-25000" err="1"/>
              <a:t>i</a:t>
            </a:r>
            <a:r>
              <a:rPr lang="en-US" sz="1800" i="1" baseline="-25000">
                <a:ea typeface="+mn-lt"/>
                <a:cs typeface="+mn-lt"/>
              </a:rPr>
              <a:t>, </a:t>
            </a:r>
            <a:r>
              <a:rPr lang="en-US" sz="1800" i="1" baseline="-25000" err="1">
                <a:ea typeface="+mn-lt"/>
                <a:cs typeface="+mn-lt"/>
              </a:rPr>
              <a:t>yn</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y2</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y3</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a:t>
            </a:r>
            <a:r>
              <a:rPr lang="en-US" sz="1800" i="1" baseline="-25000" err="1">
                <a:ea typeface="+mn-lt"/>
                <a:cs typeface="+mn-lt"/>
              </a:rPr>
              <a:t>yn</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a:t>
            </a:r>
            <a:r>
              <a:rPr lang="en-US" sz="1800" i="1" baseline="-25000" err="1">
                <a:ea typeface="+mn-lt"/>
                <a:cs typeface="+mn-lt"/>
              </a:rPr>
              <a:t>yn</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y2</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y(n-1)</a:t>
            </a:r>
            <a:r>
              <a:rPr lang="en-US" sz="1800">
                <a:ea typeface="+mn-lt"/>
                <a:cs typeface="+mn-lt"/>
              </a:rPr>
              <a:t>))</a:t>
            </a:r>
          </a:p>
          <a:p>
            <a:pPr marL="629920" indent="-305435"/>
            <a:r>
              <a:rPr lang="en-US" sz="1800">
                <a:ea typeface="+mn-lt"/>
                <a:cs typeface="+mn-lt"/>
              </a:rPr>
              <a:t>DP</a:t>
            </a:r>
            <a:r>
              <a:rPr lang="en-US" sz="1800" i="1" baseline="-25000">
                <a:ea typeface="+mn-lt"/>
                <a:cs typeface="+mn-lt"/>
              </a:rPr>
              <a:t>j</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y2</a:t>
            </a:r>
            <a:r>
              <a:rPr lang="en-US" sz="1800">
                <a:ea typeface="+mn-lt"/>
                <a:cs typeface="+mn-lt"/>
              </a:rPr>
              <a:t> ∧ … ∧ </a:t>
            </a:r>
            <a:r>
              <a:rPr lang="en-US" sz="1800" err="1">
                <a:ea typeface="+mn-lt"/>
                <a:cs typeface="+mn-lt"/>
              </a:rPr>
              <a:t>T</a:t>
            </a:r>
            <a:r>
              <a:rPr lang="en-US" sz="1800" i="1" baseline="-25000" err="1">
                <a:ea typeface="+mn-lt"/>
                <a:cs typeface="+mn-lt"/>
              </a:rPr>
              <a:t>j</a:t>
            </a:r>
            <a:r>
              <a:rPr lang="en-US" sz="1800" i="1" baseline="-25000">
                <a:ea typeface="+mn-lt"/>
                <a:cs typeface="+mn-lt"/>
              </a:rPr>
              <a:t>, </a:t>
            </a:r>
            <a:r>
              <a:rPr lang="en-US" sz="1800" i="1" baseline="-25000" err="1">
                <a:ea typeface="+mn-lt"/>
                <a:cs typeface="+mn-lt"/>
              </a:rPr>
              <a:t>yn</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y2</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y3</a:t>
            </a:r>
            <a:r>
              <a:rPr lang="en-US" sz="1800">
                <a:ea typeface="+mn-lt"/>
                <a:cs typeface="+mn-lt"/>
              </a:rPr>
              <a:t> ∧ … ∧ </a:t>
            </a:r>
            <a:r>
              <a:rPr lang="en-US" sz="1800" err="1">
                <a:ea typeface="+mn-lt"/>
                <a:cs typeface="+mn-lt"/>
              </a:rPr>
              <a:t>T</a:t>
            </a:r>
            <a:r>
              <a:rPr lang="en-US" sz="1800" i="1" baseline="-25000" err="1">
                <a:ea typeface="+mn-lt"/>
                <a:cs typeface="+mn-lt"/>
              </a:rPr>
              <a:t>j</a:t>
            </a:r>
            <a:r>
              <a:rPr lang="en-US" sz="1800" i="1" baseline="-25000">
                <a:ea typeface="+mn-lt"/>
                <a:cs typeface="+mn-lt"/>
              </a:rPr>
              <a:t>, </a:t>
            </a:r>
            <a:r>
              <a:rPr lang="en-US" sz="1800" i="1" baseline="-25000" err="1">
                <a:ea typeface="+mn-lt"/>
                <a:cs typeface="+mn-lt"/>
              </a:rPr>
              <a:t>yn</a:t>
            </a:r>
            <a:r>
              <a:rPr lang="en-US" sz="1800">
                <a:ea typeface="+mn-lt"/>
                <a:cs typeface="+mn-lt"/>
              </a:rPr>
              <a:t>)) ∨ … ∨ (</a:t>
            </a:r>
            <a:r>
              <a:rPr lang="en-US" sz="1800" err="1">
                <a:ea typeface="+mn-lt"/>
                <a:cs typeface="+mn-lt"/>
              </a:rPr>
              <a:t>T</a:t>
            </a:r>
            <a:r>
              <a:rPr lang="en-US" sz="1800" i="1" baseline="-25000" err="1">
                <a:ea typeface="+mn-lt"/>
                <a:cs typeface="+mn-lt"/>
              </a:rPr>
              <a:t>j</a:t>
            </a:r>
            <a:r>
              <a:rPr lang="en-US" sz="1800" i="1" baseline="-25000">
                <a:ea typeface="+mn-lt"/>
                <a:cs typeface="+mn-lt"/>
              </a:rPr>
              <a:t>, </a:t>
            </a:r>
            <a:r>
              <a:rPr lang="en-US" sz="1800" i="1" baseline="-25000" err="1">
                <a:ea typeface="+mn-lt"/>
                <a:cs typeface="+mn-lt"/>
              </a:rPr>
              <a:t>yn</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y1</a:t>
            </a:r>
            <a:r>
              <a:rPr lang="en-US" sz="1800">
                <a:ea typeface="+mn-lt"/>
                <a:cs typeface="+mn-lt"/>
              </a:rPr>
              <a:t> ∧ </a:t>
            </a:r>
            <a:r>
              <a:rPr lang="en-US" sz="1800" err="1">
                <a:ea typeface="+mn-lt"/>
                <a:cs typeface="+mn-lt"/>
              </a:rPr>
              <a:t>T</a:t>
            </a:r>
            <a:r>
              <a:rPr lang="en-US" sz="1800" i="1" baseline="-25000" err="1">
                <a:ea typeface="+mn-lt"/>
                <a:cs typeface="+mn-lt"/>
              </a:rPr>
              <a:t>j</a:t>
            </a:r>
            <a:r>
              <a:rPr lang="en-US" sz="1800" i="1" baseline="-25000">
                <a:ea typeface="+mn-lt"/>
                <a:cs typeface="+mn-lt"/>
              </a:rPr>
              <a:t>, y2</a:t>
            </a:r>
            <a:r>
              <a:rPr lang="en-US" sz="1800">
                <a:ea typeface="+mn-lt"/>
                <a:cs typeface="+mn-lt"/>
              </a:rPr>
              <a:t> ∧ … ∧ </a:t>
            </a:r>
            <a:r>
              <a:rPr lang="en-US" sz="1800" err="1">
                <a:ea typeface="+mn-lt"/>
                <a:cs typeface="+mn-lt"/>
              </a:rPr>
              <a:t>T</a:t>
            </a:r>
            <a:r>
              <a:rPr lang="en-US" sz="1800" i="1" baseline="-25000" err="1">
                <a:ea typeface="+mn-lt"/>
                <a:cs typeface="+mn-lt"/>
              </a:rPr>
              <a:t>j</a:t>
            </a:r>
            <a:r>
              <a:rPr lang="en-US" sz="1800" i="1" baseline="-25000">
                <a:ea typeface="+mn-lt"/>
                <a:cs typeface="+mn-lt"/>
              </a:rPr>
              <a:t>, y(n-1)</a:t>
            </a:r>
            <a:r>
              <a:rPr lang="en-US" sz="1800">
                <a:ea typeface="+mn-lt"/>
                <a:cs typeface="+mn-lt"/>
              </a:rPr>
              <a:t>))</a:t>
            </a:r>
          </a:p>
        </p:txBody>
      </p:sp>
      <p:pic>
        <p:nvPicPr>
          <p:cNvPr id="1026" name="Picture 2">
            <a:extLst>
              <a:ext uri="{FF2B5EF4-FFF2-40B4-BE49-F238E27FC236}">
                <a16:creationId xmlns:a16="http://schemas.microsoft.com/office/drawing/2014/main" id="{FACC98E7-EBC8-4F78-92CA-A1BD18558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13" y="911243"/>
            <a:ext cx="3666387" cy="7599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A picture containing drawing&#10;&#10;Description automatically generated">
            <a:extLst>
              <a:ext uri="{FF2B5EF4-FFF2-40B4-BE49-F238E27FC236}">
                <a16:creationId xmlns:a16="http://schemas.microsoft.com/office/drawing/2014/main" id="{F0D39351-B360-4B18-AACB-AB2DD39ADCD7}"/>
              </a:ext>
            </a:extLst>
          </p:cNvPr>
          <p:cNvPicPr>
            <a:picLocks noChangeAspect="1"/>
          </p:cNvPicPr>
          <p:nvPr/>
        </p:nvPicPr>
        <p:blipFill>
          <a:blip r:embed="rId5"/>
          <a:stretch>
            <a:fillRect/>
          </a:stretch>
        </p:blipFill>
        <p:spPr>
          <a:xfrm>
            <a:off x="8278198" y="1062073"/>
            <a:ext cx="3676708" cy="4940042"/>
          </a:xfrm>
          <a:prstGeom prst="rect">
            <a:avLst/>
          </a:prstGeom>
        </p:spPr>
      </p:pic>
      <p:pic>
        <p:nvPicPr>
          <p:cNvPr id="2" name="Constraints_1">
            <a:hlinkClick r:id="" action="ppaction://media"/>
            <a:extLst>
              <a:ext uri="{FF2B5EF4-FFF2-40B4-BE49-F238E27FC236}">
                <a16:creationId xmlns:a16="http://schemas.microsoft.com/office/drawing/2014/main" id="{761DE5AB-B9EF-4C61-93D1-E146F63D56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2970" y="451304"/>
            <a:ext cx="730250" cy="730250"/>
          </a:xfrm>
          <a:prstGeom prst="rect">
            <a:avLst/>
          </a:prstGeom>
        </p:spPr>
      </p:pic>
    </p:spTree>
    <p:extLst>
      <p:ext uri="{BB962C8B-B14F-4D97-AF65-F5344CB8AC3E}">
        <p14:creationId xmlns:p14="http://schemas.microsoft.com/office/powerpoint/2010/main" val="279897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252999" y="1794954"/>
            <a:ext cx="6768853" cy="4862783"/>
          </a:xfrm>
        </p:spPr>
        <p:txBody>
          <a:bodyPr>
            <a:normAutofit/>
          </a:bodyPr>
          <a:lstStyle/>
          <a:p>
            <a:pPr marL="305435" indent="-305435"/>
            <a:r>
              <a:rPr lang="en-US" sz="1800"/>
              <a:t>The counter type (what type(s) are most effective) to a given type is as follows:</a:t>
            </a:r>
          </a:p>
          <a:p>
            <a:pPr marL="629920" lvl="1" indent="-305435"/>
            <a:r>
              <a:rPr lang="en-US" sz="1600"/>
              <a:t>T</a:t>
            </a:r>
            <a:r>
              <a:rPr lang="en-US" sz="1600" i="1" baseline="-25000"/>
              <a:t>i,</a:t>
            </a:r>
            <a:r>
              <a:rPr lang="en-US" sz="1600" i="1" baseline="-25000">
                <a:ea typeface="+mn-lt"/>
                <a:cs typeface="+mn-lt"/>
              </a:rPr>
              <a:t> y</a:t>
            </a:r>
            <a:r>
              <a:rPr lang="en-US" sz="1600">
                <a:ea typeface="+mn-lt"/>
                <a:cs typeface="+mn-lt"/>
              </a:rPr>
              <a:t>  →  (T</a:t>
            </a:r>
            <a:r>
              <a:rPr lang="en-US" sz="1600" i="1" baseline="-25000">
                <a:ea typeface="+mn-lt"/>
                <a:cs typeface="+mn-lt"/>
              </a:rPr>
              <a:t>j, y1</a:t>
            </a:r>
            <a:r>
              <a:rPr lang="en-US" sz="1600">
                <a:ea typeface="+mn-lt"/>
                <a:cs typeface="+mn-lt"/>
              </a:rPr>
              <a:t> ∨ … ∨ T</a:t>
            </a:r>
            <a:r>
              <a:rPr lang="en-US" sz="1600" i="1" baseline="-25000"/>
              <a:t>j</a:t>
            </a:r>
            <a:r>
              <a:rPr lang="en-US" sz="1600" i="1" baseline="-25000">
                <a:ea typeface="+mn-lt"/>
                <a:cs typeface="+mn-lt"/>
              </a:rPr>
              <a:t>, yn</a:t>
            </a:r>
            <a:r>
              <a:rPr lang="en-US" sz="1600">
                <a:ea typeface="+mn-lt"/>
                <a:cs typeface="+mn-lt"/>
              </a:rPr>
              <a:t> ∧  ~(T</a:t>
            </a:r>
            <a:r>
              <a:rPr lang="en-US" sz="1600" i="1" baseline="-25000">
                <a:ea typeface="+mn-lt"/>
                <a:cs typeface="+mn-lt"/>
              </a:rPr>
              <a:t>j, y1</a:t>
            </a:r>
            <a:r>
              <a:rPr lang="en-US" sz="1600">
                <a:ea typeface="+mn-lt"/>
                <a:cs typeface="+mn-lt"/>
              </a:rPr>
              <a:t> ∨… ∨T</a:t>
            </a:r>
            <a:r>
              <a:rPr lang="en-US" sz="1600" i="1" baseline="-25000">
                <a:ea typeface="+mn-lt"/>
                <a:cs typeface="+mn-lt"/>
              </a:rPr>
              <a:t>j, </a:t>
            </a:r>
            <a:r>
              <a:rPr lang="en-US" sz="1600" i="1" baseline="-25000" err="1">
                <a:ea typeface="+mn-lt"/>
                <a:cs typeface="+mn-lt"/>
              </a:rPr>
              <a:t>ym</a:t>
            </a:r>
            <a:r>
              <a:rPr lang="en-US" sz="1600">
                <a:ea typeface="+mn-lt"/>
                <a:cs typeface="+mn-lt"/>
              </a:rPr>
              <a:t>))</a:t>
            </a:r>
            <a:endParaRPr lang="en-US" sz="1600"/>
          </a:p>
          <a:p>
            <a:pPr marL="629920" lvl="1" indent="-305435"/>
            <a:r>
              <a:rPr lang="en-US" sz="1600"/>
              <a:t>In words this can be describe as: </a:t>
            </a:r>
          </a:p>
          <a:p>
            <a:pPr marL="899795" lvl="2" indent="-269875"/>
            <a:r>
              <a:rPr lang="en-US" sz="1400"/>
              <a:t>Type y of a foe's </a:t>
            </a:r>
            <a:r>
              <a:rPr lang="en-US" sz="1400" i="1" err="1"/>
              <a:t>i</a:t>
            </a:r>
            <a:r>
              <a:rPr lang="en-US" sz="1400" baseline="30000" err="1"/>
              <a:t>th</a:t>
            </a:r>
            <a:r>
              <a:rPr lang="en-US" sz="1400"/>
              <a:t> Pokémon implies that the player's </a:t>
            </a:r>
            <a:r>
              <a:rPr lang="en-US" sz="1400" i="1" err="1"/>
              <a:t>j</a:t>
            </a:r>
            <a:r>
              <a:rPr lang="en-US" sz="1400" baseline="30000" err="1"/>
              <a:t>th</a:t>
            </a:r>
            <a:r>
              <a:rPr lang="en-US" sz="1400"/>
              <a:t> Pokémon should have any of types y</a:t>
            </a:r>
            <a:r>
              <a:rPr lang="en-US" sz="1400" i="1"/>
              <a:t>1</a:t>
            </a:r>
            <a:r>
              <a:rPr lang="en-US" sz="1400"/>
              <a:t> to </a:t>
            </a:r>
            <a:r>
              <a:rPr lang="en-US" sz="1400" err="1"/>
              <a:t>y</a:t>
            </a:r>
            <a:r>
              <a:rPr lang="en-US" sz="1400" i="1" err="1"/>
              <a:t>n</a:t>
            </a:r>
            <a:r>
              <a:rPr lang="en-US" sz="1400"/>
              <a:t>, and none of the types y</a:t>
            </a:r>
            <a:r>
              <a:rPr lang="en-US" sz="1400" i="1"/>
              <a:t>1 </a:t>
            </a:r>
            <a:r>
              <a:rPr lang="en-US" sz="1400"/>
              <a:t>to </a:t>
            </a:r>
            <a:r>
              <a:rPr lang="en-US" sz="1400" err="1"/>
              <a:t>y</a:t>
            </a:r>
            <a:r>
              <a:rPr lang="en-US" sz="1400" i="1" err="1"/>
              <a:t>m</a:t>
            </a:r>
            <a:r>
              <a:rPr lang="en-US" sz="1400" i="1"/>
              <a:t>.</a:t>
            </a:r>
          </a:p>
          <a:p>
            <a:pPr marL="899795" lvl="2" indent="-269875"/>
            <a:r>
              <a:rPr lang="en-US" sz="1400"/>
              <a:t>The first part of the consequent before the conjunction symbol (</a:t>
            </a:r>
            <a:r>
              <a:rPr lang="en-US" sz="1400" err="1"/>
              <a:t>T</a:t>
            </a:r>
            <a:r>
              <a:rPr lang="en-US" sz="1400" i="1" baseline="-25000" err="1"/>
              <a:t>j</a:t>
            </a:r>
            <a:r>
              <a:rPr lang="en-US" sz="1400" i="1" baseline="-25000"/>
              <a:t>, y1</a:t>
            </a:r>
            <a:r>
              <a:rPr lang="en-US" sz="1400"/>
              <a:t> ∨ … ∨ </a:t>
            </a:r>
            <a:r>
              <a:rPr lang="en-US" sz="1400" err="1"/>
              <a:t>T</a:t>
            </a:r>
            <a:r>
              <a:rPr lang="en-US" sz="1400" i="1" baseline="-25000" err="1">
                <a:ea typeface="+mn-lt"/>
                <a:cs typeface="+mn-lt"/>
              </a:rPr>
              <a:t>j</a:t>
            </a:r>
            <a:r>
              <a:rPr lang="en-US" sz="1400" i="1" baseline="-25000"/>
              <a:t>, </a:t>
            </a:r>
            <a:r>
              <a:rPr lang="en-US" sz="1400" i="1" baseline="-25000" err="1"/>
              <a:t>yn</a:t>
            </a:r>
            <a:r>
              <a:rPr lang="en-US" sz="1400"/>
              <a:t>) represents the types that are effective against the foe's type, while the second part of the consequent after the conjunction symbol (~(</a:t>
            </a:r>
            <a:r>
              <a:rPr lang="en-US" sz="1400" err="1"/>
              <a:t>T</a:t>
            </a:r>
            <a:r>
              <a:rPr lang="en-US" sz="1400" i="1" baseline="-25000" err="1"/>
              <a:t>j</a:t>
            </a:r>
            <a:r>
              <a:rPr lang="en-US" sz="1400" i="1" baseline="-25000"/>
              <a:t>, y1</a:t>
            </a:r>
            <a:r>
              <a:rPr lang="en-US" sz="1400"/>
              <a:t> ∧ … ∧ </a:t>
            </a:r>
            <a:r>
              <a:rPr lang="en-US" sz="1400" err="1"/>
              <a:t>T</a:t>
            </a:r>
            <a:r>
              <a:rPr lang="en-US" sz="1400" i="1" baseline="-25000" err="1"/>
              <a:t>j</a:t>
            </a:r>
            <a:r>
              <a:rPr lang="en-US" sz="1400" i="1" baseline="-25000"/>
              <a:t>, </a:t>
            </a:r>
            <a:r>
              <a:rPr lang="en-US" sz="1400" i="1" baseline="-25000" err="1"/>
              <a:t>ym</a:t>
            </a:r>
            <a:r>
              <a:rPr lang="en-US" sz="1400"/>
              <a:t>) represent the types that are weak against the foe's type (i.e. the types that the foe's type is effective against).</a:t>
            </a:r>
            <a:endParaRPr lang="en-US" sz="1400" i="1"/>
          </a:p>
          <a:p>
            <a:pPr marL="629920" lvl="1" indent="-305435"/>
            <a:r>
              <a:rPr lang="en-US"/>
              <a:t>The number of types effective and ineffective against a given type vary on the specific type, as seen in the table to the right.</a:t>
            </a:r>
            <a:endParaRPr lang="en-US" sz="1600"/>
          </a:p>
        </p:txBody>
      </p:sp>
      <p:pic>
        <p:nvPicPr>
          <p:cNvPr id="1026" name="Picture 2">
            <a:extLst>
              <a:ext uri="{FF2B5EF4-FFF2-40B4-BE49-F238E27FC236}">
                <a16:creationId xmlns:a16="http://schemas.microsoft.com/office/drawing/2014/main" id="{FACC98E7-EBC8-4F78-92CA-A1BD18558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13" y="911243"/>
            <a:ext cx="3666387" cy="7599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con&#10;&#10;Description automatically generated">
            <a:extLst>
              <a:ext uri="{FF2B5EF4-FFF2-40B4-BE49-F238E27FC236}">
                <a16:creationId xmlns:a16="http://schemas.microsoft.com/office/drawing/2014/main" id="{4EEBACEA-FE52-4681-A1F4-7583B1BCC734}"/>
              </a:ext>
            </a:extLst>
          </p:cNvPr>
          <p:cNvPicPr>
            <a:picLocks noChangeAspect="1"/>
          </p:cNvPicPr>
          <p:nvPr/>
        </p:nvPicPr>
        <p:blipFill>
          <a:blip r:embed="rId5"/>
          <a:stretch>
            <a:fillRect/>
          </a:stretch>
        </p:blipFill>
        <p:spPr>
          <a:xfrm>
            <a:off x="4945502" y="79040"/>
            <a:ext cx="1682655" cy="2207788"/>
          </a:xfrm>
          <a:prstGeom prst="rect">
            <a:avLst/>
          </a:prstGeom>
        </p:spPr>
      </p:pic>
      <p:graphicFrame>
        <p:nvGraphicFramePr>
          <p:cNvPr id="9" name="Table 9">
            <a:extLst>
              <a:ext uri="{FF2B5EF4-FFF2-40B4-BE49-F238E27FC236}">
                <a16:creationId xmlns:a16="http://schemas.microsoft.com/office/drawing/2014/main" id="{450B31DC-8080-4673-922B-E478D5360D32}"/>
              </a:ext>
            </a:extLst>
          </p:cNvPr>
          <p:cNvGraphicFramePr>
            <a:graphicFrameLocks noGrp="1"/>
          </p:cNvGraphicFramePr>
          <p:nvPr>
            <p:extLst>
              <p:ext uri="{D42A27DB-BD31-4B8C-83A1-F6EECF244321}">
                <p14:modId xmlns:p14="http://schemas.microsoft.com/office/powerpoint/2010/main" val="654129780"/>
              </p:ext>
            </p:extLst>
          </p:nvPr>
        </p:nvGraphicFramePr>
        <p:xfrm>
          <a:off x="7092495" y="225217"/>
          <a:ext cx="4927419" cy="6463301"/>
        </p:xfrm>
        <a:graphic>
          <a:graphicData uri="http://schemas.openxmlformats.org/drawingml/2006/table">
            <a:tbl>
              <a:tblPr firstRow="1" bandRow="1">
                <a:tableStyleId>{8799B23B-EC83-4686-B30A-512413B5E67A}</a:tableStyleId>
              </a:tblPr>
              <a:tblGrid>
                <a:gridCol w="1642473">
                  <a:extLst>
                    <a:ext uri="{9D8B030D-6E8A-4147-A177-3AD203B41FA5}">
                      <a16:colId xmlns:a16="http://schemas.microsoft.com/office/drawing/2014/main" val="767759666"/>
                    </a:ext>
                  </a:extLst>
                </a:gridCol>
                <a:gridCol w="1642473">
                  <a:extLst>
                    <a:ext uri="{9D8B030D-6E8A-4147-A177-3AD203B41FA5}">
                      <a16:colId xmlns:a16="http://schemas.microsoft.com/office/drawing/2014/main" val="4001533936"/>
                    </a:ext>
                  </a:extLst>
                </a:gridCol>
                <a:gridCol w="1642473">
                  <a:extLst>
                    <a:ext uri="{9D8B030D-6E8A-4147-A177-3AD203B41FA5}">
                      <a16:colId xmlns:a16="http://schemas.microsoft.com/office/drawing/2014/main" val="187436932"/>
                    </a:ext>
                  </a:extLst>
                </a:gridCol>
              </a:tblGrid>
              <a:tr h="503733">
                <a:tc>
                  <a:txBody>
                    <a:bodyPr/>
                    <a:lstStyle/>
                    <a:p>
                      <a:r>
                        <a:rPr lang="en-US" sz="1200"/>
                        <a:t>Type</a:t>
                      </a:r>
                    </a:p>
                  </a:txBody>
                  <a:tcPr/>
                </a:tc>
                <a:tc>
                  <a:txBody>
                    <a:bodyPr/>
                    <a:lstStyle/>
                    <a:p>
                      <a:r>
                        <a:rPr lang="en-US" sz="1200"/>
                        <a:t>More Effective Against</a:t>
                      </a:r>
                    </a:p>
                  </a:txBody>
                  <a:tcPr/>
                </a:tc>
                <a:tc>
                  <a:txBody>
                    <a:bodyPr/>
                    <a:lstStyle/>
                    <a:p>
                      <a:r>
                        <a:rPr lang="en-US" sz="1200"/>
                        <a:t>Weak Against/Less Effective Against</a:t>
                      </a:r>
                    </a:p>
                  </a:txBody>
                  <a:tcPr/>
                </a:tc>
                <a:extLst>
                  <a:ext uri="{0D108BD9-81ED-4DB2-BD59-A6C34878D82A}">
                    <a16:rowId xmlns:a16="http://schemas.microsoft.com/office/drawing/2014/main" val="2137206099"/>
                  </a:ext>
                </a:extLst>
              </a:tr>
              <a:tr h="614308">
                <a:tc>
                  <a:txBody>
                    <a:bodyPr/>
                    <a:lstStyle/>
                    <a:p>
                      <a:pPr algn="ctr"/>
                      <a:r>
                        <a:rPr lang="en-US" sz="1200"/>
                        <a:t>Fire</a:t>
                      </a:r>
                    </a:p>
                  </a:txBody>
                  <a:tcPr anchor="ctr"/>
                </a:tc>
                <a:tc>
                  <a:txBody>
                    <a:bodyPr/>
                    <a:lstStyle/>
                    <a:p>
                      <a:pPr algn="ctr"/>
                      <a:r>
                        <a:rPr lang="en-US" sz="1200"/>
                        <a:t>Grass</a:t>
                      </a:r>
                      <a:br>
                        <a:rPr lang="en-US" sz="1200"/>
                      </a:br>
                      <a:r>
                        <a:rPr lang="en-US" sz="1200"/>
                        <a:t>Ice</a:t>
                      </a:r>
                    </a:p>
                  </a:txBody>
                  <a:tcPr anchor="ctr"/>
                </a:tc>
                <a:tc>
                  <a:txBody>
                    <a:bodyPr/>
                    <a:lstStyle/>
                    <a:p>
                      <a:pPr algn="ctr"/>
                      <a:r>
                        <a:rPr lang="en-US" sz="1200"/>
                        <a:t>Water</a:t>
                      </a:r>
                      <a:br>
                        <a:rPr lang="en-US" sz="1200"/>
                      </a:br>
                      <a:r>
                        <a:rPr lang="en-US" sz="1200"/>
                        <a:t>Ground</a:t>
                      </a:r>
                    </a:p>
                    <a:p>
                      <a:pPr lvl="0" algn="ctr">
                        <a:buNone/>
                      </a:pPr>
                      <a:r>
                        <a:rPr lang="en-US" sz="1200"/>
                        <a:t>Fire</a:t>
                      </a:r>
                    </a:p>
                  </a:txBody>
                  <a:tcPr anchor="ctr"/>
                </a:tc>
                <a:extLst>
                  <a:ext uri="{0D108BD9-81ED-4DB2-BD59-A6C34878D82A}">
                    <a16:rowId xmlns:a16="http://schemas.microsoft.com/office/drawing/2014/main" val="3228280037"/>
                  </a:ext>
                </a:extLst>
              </a:tr>
              <a:tr h="712599">
                <a:tc>
                  <a:txBody>
                    <a:bodyPr/>
                    <a:lstStyle/>
                    <a:p>
                      <a:pPr algn="ctr"/>
                      <a:r>
                        <a:rPr lang="en-US" sz="1200"/>
                        <a:t>Water</a:t>
                      </a:r>
                    </a:p>
                  </a:txBody>
                  <a:tcPr anchor="ctr"/>
                </a:tc>
                <a:tc>
                  <a:txBody>
                    <a:bodyPr/>
                    <a:lstStyle/>
                    <a:p>
                      <a:pPr algn="ctr"/>
                      <a:r>
                        <a:rPr lang="en-US" sz="1200"/>
                        <a:t>Fire</a:t>
                      </a:r>
                      <a:br>
                        <a:rPr lang="en-US" sz="1200"/>
                      </a:br>
                      <a:r>
                        <a:rPr lang="en-US" sz="1200"/>
                        <a:t>Ground</a:t>
                      </a:r>
                      <a:br>
                        <a:rPr lang="en-US" sz="1200"/>
                      </a:br>
                      <a:r>
                        <a:rPr lang="en-US" sz="1200"/>
                        <a:t>Rock</a:t>
                      </a:r>
                    </a:p>
                  </a:txBody>
                  <a:tcPr anchor="ctr"/>
                </a:tc>
                <a:tc>
                  <a:txBody>
                    <a:bodyPr/>
                    <a:lstStyle/>
                    <a:p>
                      <a:pPr algn="ctr"/>
                      <a:r>
                        <a:rPr lang="en-US" sz="1200"/>
                        <a:t>Grass</a:t>
                      </a:r>
                      <a:br>
                        <a:rPr lang="en-US" sz="1200"/>
                      </a:br>
                      <a:r>
                        <a:rPr lang="en-US" sz="1200"/>
                        <a:t>Electric</a:t>
                      </a:r>
                    </a:p>
                    <a:p>
                      <a:pPr lvl="0" algn="ctr">
                        <a:buNone/>
                      </a:pPr>
                      <a:r>
                        <a:rPr lang="en-US" sz="1200"/>
                        <a:t>Water</a:t>
                      </a:r>
                    </a:p>
                  </a:txBody>
                  <a:tcPr anchor="ctr"/>
                </a:tc>
                <a:extLst>
                  <a:ext uri="{0D108BD9-81ED-4DB2-BD59-A6C34878D82A}">
                    <a16:rowId xmlns:a16="http://schemas.microsoft.com/office/drawing/2014/main" val="3006386554"/>
                  </a:ext>
                </a:extLst>
              </a:tr>
              <a:tr h="712599">
                <a:tc>
                  <a:txBody>
                    <a:bodyPr/>
                    <a:lstStyle/>
                    <a:p>
                      <a:pPr algn="ctr"/>
                      <a:r>
                        <a:rPr lang="en-US" sz="1200"/>
                        <a:t>Grass</a:t>
                      </a:r>
                    </a:p>
                  </a:txBody>
                  <a:tcPr anchor="ctr"/>
                </a:tc>
                <a:tc>
                  <a:txBody>
                    <a:bodyPr/>
                    <a:lstStyle/>
                    <a:p>
                      <a:pPr algn="ctr"/>
                      <a:r>
                        <a:rPr lang="en-US" sz="1200"/>
                        <a:t>Water</a:t>
                      </a:r>
                      <a:br>
                        <a:rPr lang="en-US" sz="1200"/>
                      </a:br>
                      <a:r>
                        <a:rPr lang="en-US" sz="1200"/>
                        <a:t>Ground</a:t>
                      </a:r>
                    </a:p>
                    <a:p>
                      <a:pPr lvl="0" algn="ctr">
                        <a:buNone/>
                      </a:pPr>
                      <a:r>
                        <a:rPr lang="en-US" sz="1200"/>
                        <a:t>Rock</a:t>
                      </a:r>
                    </a:p>
                  </a:txBody>
                  <a:tcPr anchor="ctr"/>
                </a:tc>
                <a:tc>
                  <a:txBody>
                    <a:bodyPr/>
                    <a:lstStyle/>
                    <a:p>
                      <a:pPr algn="ctr"/>
                      <a:r>
                        <a:rPr lang="en-US" sz="1200"/>
                        <a:t>Fire</a:t>
                      </a:r>
                      <a:br>
                        <a:rPr lang="en-US" sz="1200"/>
                      </a:br>
                      <a:r>
                        <a:rPr lang="en-US" sz="1200"/>
                        <a:t>Ice</a:t>
                      </a:r>
                    </a:p>
                    <a:p>
                      <a:pPr lvl="0" algn="ctr">
                        <a:buNone/>
                      </a:pPr>
                      <a:r>
                        <a:rPr lang="en-US" sz="1200"/>
                        <a:t>Flying</a:t>
                      </a:r>
                    </a:p>
                    <a:p>
                      <a:pPr lvl="0" algn="ctr">
                        <a:buNone/>
                      </a:pPr>
                      <a:r>
                        <a:rPr lang="en-US" sz="1200"/>
                        <a:t>Grass</a:t>
                      </a:r>
                    </a:p>
                  </a:txBody>
                  <a:tcPr anchor="ctr"/>
                </a:tc>
                <a:extLst>
                  <a:ext uri="{0D108BD9-81ED-4DB2-BD59-A6C34878D82A}">
                    <a16:rowId xmlns:a16="http://schemas.microsoft.com/office/drawing/2014/main" val="2454479660"/>
                  </a:ext>
                </a:extLst>
              </a:tr>
              <a:tr h="614308">
                <a:tc>
                  <a:txBody>
                    <a:bodyPr/>
                    <a:lstStyle/>
                    <a:p>
                      <a:pPr algn="ctr"/>
                      <a:r>
                        <a:rPr lang="en-US" sz="1200"/>
                        <a:t>Electric</a:t>
                      </a:r>
                    </a:p>
                  </a:txBody>
                  <a:tcPr anchor="ctr"/>
                </a:tc>
                <a:tc>
                  <a:txBody>
                    <a:bodyPr/>
                    <a:lstStyle/>
                    <a:p>
                      <a:pPr algn="ctr"/>
                      <a:r>
                        <a:rPr lang="en-US" sz="1200"/>
                        <a:t>Water</a:t>
                      </a:r>
                      <a:br>
                        <a:rPr lang="en-US" sz="1200"/>
                      </a:br>
                      <a:r>
                        <a:rPr lang="en-US" sz="1200"/>
                        <a:t>Flying</a:t>
                      </a:r>
                    </a:p>
                  </a:txBody>
                  <a:tcPr anchor="ctr"/>
                </a:tc>
                <a:tc>
                  <a:txBody>
                    <a:bodyPr/>
                    <a:lstStyle/>
                    <a:p>
                      <a:pPr algn="ctr"/>
                      <a:r>
                        <a:rPr lang="en-US" sz="1200"/>
                        <a:t>Ground</a:t>
                      </a:r>
                    </a:p>
                    <a:p>
                      <a:pPr lvl="0" algn="ctr">
                        <a:buNone/>
                      </a:pPr>
                      <a:r>
                        <a:rPr lang="en-US" sz="1200"/>
                        <a:t>Electric</a:t>
                      </a:r>
                    </a:p>
                  </a:txBody>
                  <a:tcPr anchor="ctr"/>
                </a:tc>
                <a:extLst>
                  <a:ext uri="{0D108BD9-81ED-4DB2-BD59-A6C34878D82A}">
                    <a16:rowId xmlns:a16="http://schemas.microsoft.com/office/drawing/2014/main" val="215155612"/>
                  </a:ext>
                </a:extLst>
              </a:tr>
              <a:tr h="712599">
                <a:tc>
                  <a:txBody>
                    <a:bodyPr/>
                    <a:lstStyle/>
                    <a:p>
                      <a:pPr algn="ctr"/>
                      <a:r>
                        <a:rPr lang="en-US" sz="1200"/>
                        <a:t>Ice</a:t>
                      </a:r>
                    </a:p>
                  </a:txBody>
                  <a:tcPr anchor="ctr"/>
                </a:tc>
                <a:tc>
                  <a:txBody>
                    <a:bodyPr/>
                    <a:lstStyle/>
                    <a:p>
                      <a:pPr algn="ctr"/>
                      <a:r>
                        <a:rPr lang="en-US" sz="1200"/>
                        <a:t>Grass</a:t>
                      </a:r>
                      <a:br>
                        <a:rPr lang="en-US" sz="1200"/>
                      </a:br>
                      <a:r>
                        <a:rPr lang="en-US" sz="1200"/>
                        <a:t>Ground</a:t>
                      </a:r>
                      <a:br>
                        <a:rPr lang="en-US" sz="1200"/>
                      </a:br>
                      <a:r>
                        <a:rPr lang="en-US" sz="1200"/>
                        <a:t>Flying</a:t>
                      </a:r>
                    </a:p>
                  </a:txBody>
                  <a:tcPr anchor="ctr"/>
                </a:tc>
                <a:tc>
                  <a:txBody>
                    <a:bodyPr/>
                    <a:lstStyle/>
                    <a:p>
                      <a:pPr algn="ctr"/>
                      <a:r>
                        <a:rPr lang="en-US" sz="1200"/>
                        <a:t>Fire</a:t>
                      </a:r>
                    </a:p>
                    <a:p>
                      <a:pPr lvl="0" algn="ctr">
                        <a:buNone/>
                      </a:pPr>
                      <a:r>
                        <a:rPr lang="en-US" sz="1200"/>
                        <a:t>Water</a:t>
                      </a:r>
                      <a:br>
                        <a:rPr lang="en-US" sz="1200"/>
                      </a:br>
                      <a:r>
                        <a:rPr lang="en-US" sz="1200"/>
                        <a:t>Rock</a:t>
                      </a:r>
                    </a:p>
                    <a:p>
                      <a:pPr lvl="0" algn="ctr">
                        <a:buNone/>
                      </a:pPr>
                      <a:r>
                        <a:rPr lang="en-US" sz="1200"/>
                        <a:t>Ice</a:t>
                      </a:r>
                    </a:p>
                  </a:txBody>
                  <a:tcPr anchor="ctr"/>
                </a:tc>
                <a:extLst>
                  <a:ext uri="{0D108BD9-81ED-4DB2-BD59-A6C34878D82A}">
                    <a16:rowId xmlns:a16="http://schemas.microsoft.com/office/drawing/2014/main" val="3744449815"/>
                  </a:ext>
                </a:extLst>
              </a:tr>
              <a:tr h="921463">
                <a:tc>
                  <a:txBody>
                    <a:bodyPr/>
                    <a:lstStyle/>
                    <a:p>
                      <a:pPr algn="ctr"/>
                      <a:r>
                        <a:rPr lang="en-US" sz="1200"/>
                        <a:t>Ground</a:t>
                      </a:r>
                    </a:p>
                  </a:txBody>
                  <a:tcPr anchor="ctr"/>
                </a:tc>
                <a:tc>
                  <a:txBody>
                    <a:bodyPr/>
                    <a:lstStyle/>
                    <a:p>
                      <a:pPr algn="ctr"/>
                      <a:r>
                        <a:rPr lang="en-US" sz="1200"/>
                        <a:t>Fire</a:t>
                      </a:r>
                      <a:br>
                        <a:rPr lang="en-US" sz="1200"/>
                      </a:br>
                      <a:r>
                        <a:rPr lang="en-US" sz="1200"/>
                        <a:t>Electric</a:t>
                      </a:r>
                      <a:br>
                        <a:rPr lang="en-US" sz="1200"/>
                      </a:br>
                      <a:r>
                        <a:rPr lang="en-US" sz="1200"/>
                        <a:t>Rock</a:t>
                      </a:r>
                    </a:p>
                  </a:txBody>
                  <a:tcPr anchor="ctr"/>
                </a:tc>
                <a:tc>
                  <a:txBody>
                    <a:bodyPr/>
                    <a:lstStyle/>
                    <a:p>
                      <a:pPr algn="ctr"/>
                      <a:r>
                        <a:rPr lang="en-US" sz="1200"/>
                        <a:t>Water</a:t>
                      </a:r>
                      <a:br>
                        <a:rPr lang="en-US" sz="1200"/>
                      </a:br>
                      <a:r>
                        <a:rPr lang="en-US" sz="1200"/>
                        <a:t>Grass</a:t>
                      </a:r>
                      <a:br>
                        <a:rPr lang="en-US" sz="1200"/>
                      </a:br>
                      <a:r>
                        <a:rPr lang="en-US" sz="1200"/>
                        <a:t>Ice</a:t>
                      </a:r>
                    </a:p>
                    <a:p>
                      <a:pPr lvl="0" algn="ctr">
                        <a:buNone/>
                      </a:pPr>
                      <a:r>
                        <a:rPr lang="en-US" sz="1200"/>
                        <a:t>Flying</a:t>
                      </a:r>
                    </a:p>
                  </a:txBody>
                  <a:tcPr anchor="ctr"/>
                </a:tc>
                <a:extLst>
                  <a:ext uri="{0D108BD9-81ED-4DB2-BD59-A6C34878D82A}">
                    <a16:rowId xmlns:a16="http://schemas.microsoft.com/office/drawing/2014/main" val="1780967993"/>
                  </a:ext>
                </a:extLst>
              </a:tr>
              <a:tr h="712599">
                <a:tc>
                  <a:txBody>
                    <a:bodyPr/>
                    <a:lstStyle/>
                    <a:p>
                      <a:pPr algn="ctr"/>
                      <a:r>
                        <a:rPr lang="en-US" sz="1200"/>
                        <a:t>Flying</a:t>
                      </a:r>
                    </a:p>
                  </a:txBody>
                  <a:tcPr anchor="ctr"/>
                </a:tc>
                <a:tc>
                  <a:txBody>
                    <a:bodyPr/>
                    <a:lstStyle/>
                    <a:p>
                      <a:pPr algn="ctr"/>
                      <a:r>
                        <a:rPr lang="en-US" sz="1200"/>
                        <a:t>Grass</a:t>
                      </a:r>
                    </a:p>
                  </a:txBody>
                  <a:tcPr anchor="ctr"/>
                </a:tc>
                <a:tc>
                  <a:txBody>
                    <a:bodyPr/>
                    <a:lstStyle/>
                    <a:p>
                      <a:pPr algn="ctr"/>
                      <a:r>
                        <a:rPr lang="en-US" sz="1200"/>
                        <a:t>Electric</a:t>
                      </a:r>
                      <a:br>
                        <a:rPr lang="en-US" sz="1200"/>
                      </a:br>
                      <a:r>
                        <a:rPr lang="en-US" sz="1200"/>
                        <a:t>Ice</a:t>
                      </a:r>
                      <a:br>
                        <a:rPr lang="en-US" sz="1200"/>
                      </a:br>
                      <a:r>
                        <a:rPr lang="en-US" sz="1200"/>
                        <a:t>Rock</a:t>
                      </a:r>
                    </a:p>
                  </a:txBody>
                  <a:tcPr anchor="ctr"/>
                </a:tc>
                <a:extLst>
                  <a:ext uri="{0D108BD9-81ED-4DB2-BD59-A6C34878D82A}">
                    <a16:rowId xmlns:a16="http://schemas.microsoft.com/office/drawing/2014/main" val="69511539"/>
                  </a:ext>
                </a:extLst>
              </a:tr>
              <a:tr h="712599">
                <a:tc>
                  <a:txBody>
                    <a:bodyPr/>
                    <a:lstStyle/>
                    <a:p>
                      <a:pPr lvl="0" algn="ctr">
                        <a:buNone/>
                      </a:pPr>
                      <a:r>
                        <a:rPr lang="en-US" sz="1200"/>
                        <a:t>Rock</a:t>
                      </a:r>
                    </a:p>
                  </a:txBody>
                  <a:tcPr anchor="ctr"/>
                </a:tc>
                <a:tc>
                  <a:txBody>
                    <a:bodyPr/>
                    <a:lstStyle/>
                    <a:p>
                      <a:pPr lvl="0" algn="ctr">
                        <a:buNone/>
                      </a:pPr>
                      <a:r>
                        <a:rPr lang="en-US" sz="1200"/>
                        <a:t>Fire</a:t>
                      </a:r>
                      <a:br>
                        <a:rPr lang="en-US" sz="1200"/>
                      </a:br>
                      <a:r>
                        <a:rPr lang="en-US" sz="1200"/>
                        <a:t>Ice</a:t>
                      </a:r>
                    </a:p>
                    <a:p>
                      <a:pPr lvl="0" algn="ctr">
                        <a:buNone/>
                      </a:pPr>
                      <a:r>
                        <a:rPr lang="en-US" sz="1200"/>
                        <a:t>Flying</a:t>
                      </a:r>
                    </a:p>
                  </a:txBody>
                  <a:tcPr anchor="ctr"/>
                </a:tc>
                <a:tc>
                  <a:txBody>
                    <a:bodyPr/>
                    <a:lstStyle/>
                    <a:p>
                      <a:pPr lvl="0" algn="ctr">
                        <a:buNone/>
                      </a:pPr>
                      <a:r>
                        <a:rPr lang="en-US" sz="1200"/>
                        <a:t>Water</a:t>
                      </a:r>
                      <a:br>
                        <a:rPr lang="en-US" sz="1200"/>
                      </a:br>
                      <a:r>
                        <a:rPr lang="en-US" sz="1200"/>
                        <a:t>Grass</a:t>
                      </a:r>
                      <a:br>
                        <a:rPr lang="en-US" sz="1200"/>
                      </a:br>
                      <a:r>
                        <a:rPr lang="en-US" sz="1200"/>
                        <a:t>Ground</a:t>
                      </a:r>
                    </a:p>
                  </a:txBody>
                  <a:tcPr anchor="ctr"/>
                </a:tc>
                <a:extLst>
                  <a:ext uri="{0D108BD9-81ED-4DB2-BD59-A6C34878D82A}">
                    <a16:rowId xmlns:a16="http://schemas.microsoft.com/office/drawing/2014/main" val="4101288138"/>
                  </a:ext>
                </a:extLst>
              </a:tr>
            </a:tbl>
          </a:graphicData>
        </a:graphic>
      </p:graphicFrame>
      <p:pic>
        <p:nvPicPr>
          <p:cNvPr id="2" name="Constraints_2">
            <a:hlinkClick r:id="" action="ppaction://media"/>
            <a:extLst>
              <a:ext uri="{FF2B5EF4-FFF2-40B4-BE49-F238E27FC236}">
                <a16:creationId xmlns:a16="http://schemas.microsoft.com/office/drawing/2014/main" id="{1732E9F6-9CE2-498A-B4AA-3D1CD439E3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64113" y="173113"/>
            <a:ext cx="730250" cy="730250"/>
          </a:xfrm>
          <a:prstGeom prst="rect">
            <a:avLst/>
          </a:prstGeom>
        </p:spPr>
      </p:pic>
    </p:spTree>
    <p:extLst>
      <p:ext uri="{BB962C8B-B14F-4D97-AF65-F5344CB8AC3E}">
        <p14:creationId xmlns:p14="http://schemas.microsoft.com/office/powerpoint/2010/main" val="22801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Logo&#10;&#10;Description automatically generated">
            <a:extLst>
              <a:ext uri="{FF2B5EF4-FFF2-40B4-BE49-F238E27FC236}">
                <a16:creationId xmlns:a16="http://schemas.microsoft.com/office/drawing/2014/main" id="{E7884133-3DF6-4116-BF93-F3765C74976B}"/>
              </a:ext>
            </a:extLst>
          </p:cNvPr>
          <p:cNvPicPr>
            <a:picLocks noChangeAspect="1"/>
          </p:cNvPicPr>
          <p:nvPr/>
        </p:nvPicPr>
        <p:blipFill>
          <a:blip r:embed="rId4"/>
          <a:stretch>
            <a:fillRect/>
          </a:stretch>
        </p:blipFill>
        <p:spPr>
          <a:xfrm>
            <a:off x="635620" y="873556"/>
            <a:ext cx="8901952" cy="1016205"/>
          </a:xfrm>
          <a:prstGeom prst="rect">
            <a:avLst/>
          </a:prstGeom>
        </p:spPr>
      </p:pic>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a:xfrm>
            <a:off x="581192" y="1892630"/>
            <a:ext cx="11029615" cy="4843700"/>
          </a:xfrm>
        </p:spPr>
        <p:txBody>
          <a:bodyPr>
            <a:normAutofit/>
          </a:bodyPr>
          <a:lstStyle/>
          <a:p>
            <a:pPr marL="305435" indent="-305435">
              <a:buFont typeface="Wingdings 2"/>
              <a:buChar char=""/>
            </a:pPr>
            <a:r>
              <a:rPr lang="en-US" sz="1600">
                <a:ea typeface="+mn-lt"/>
                <a:cs typeface="+mn-lt"/>
              </a:rPr>
              <a:t>The model will return types that are super-effective against the opponent's Pokémon </a:t>
            </a:r>
          </a:p>
          <a:p>
            <a:pPr marL="305435" indent="-305435">
              <a:buFont typeface="Wingdings 2"/>
              <a:buChar char=""/>
            </a:pPr>
            <a:r>
              <a:rPr lang="en-US" sz="1600">
                <a:ea typeface="+mn-lt"/>
                <a:cs typeface="+mn-lt"/>
              </a:rPr>
              <a:t>Incorporated more complex type Immunities/Ineffectiveness:</a:t>
            </a:r>
            <a:endParaRPr lang="en-US" sz="1600"/>
          </a:p>
          <a:p>
            <a:pPr marL="629920" lvl="1" indent="-305435">
              <a:buFont typeface="Wingdings 2"/>
              <a:buChar char=""/>
            </a:pPr>
            <a:r>
              <a:rPr lang="en-US" sz="1200">
                <a:ea typeface="+mn-lt"/>
                <a:cs typeface="+mn-lt"/>
              </a:rPr>
              <a:t>Previously, we treated the effectiveness of the type-matchups as “More Effective Against” and “Weak Against”.</a:t>
            </a:r>
          </a:p>
          <a:p>
            <a:pPr marL="629920" lvl="1" indent="-305435">
              <a:buFont typeface="Wingdings 2"/>
              <a:buChar char=""/>
            </a:pPr>
            <a:r>
              <a:rPr lang="en-US" sz="1200">
                <a:ea typeface="+mn-lt"/>
                <a:cs typeface="+mn-lt"/>
              </a:rPr>
              <a:t>The model has been modified to incorporate Ground’s immunity to Electric, and Flying’s Immunity to Ground when selecting the ideal type(s) of Pokémon that should be used against the foe.</a:t>
            </a:r>
          </a:p>
          <a:p>
            <a:pPr marL="629920" lvl="1" indent="-305435">
              <a:buFont typeface="Wingdings 2"/>
              <a:buChar char=""/>
            </a:pPr>
            <a:r>
              <a:rPr lang="en-US" sz="1200">
                <a:ea typeface="+mn-lt"/>
                <a:cs typeface="+mn-lt"/>
              </a:rPr>
              <a:t>The model also incorporates the fact that Fire, Water, Grass, Electric, and Ice are less effective when they are used on Pokémon of their own type, when deciding the ideal type of Pokémon for the player.</a:t>
            </a:r>
          </a:p>
          <a:p>
            <a:pPr marL="305435" indent="-305435">
              <a:buFont typeface="Wingdings 2"/>
              <a:buChar char=""/>
            </a:pPr>
            <a:r>
              <a:rPr lang="en-US" sz="1600">
                <a:ea typeface="+mn-lt"/>
                <a:cs typeface="+mn-lt"/>
              </a:rPr>
              <a:t>Type effectiveness is not necessarily bidirectional.</a:t>
            </a:r>
          </a:p>
          <a:p>
            <a:pPr marL="629920" lvl="1" indent="-305435">
              <a:buFont typeface="Wingdings 2"/>
              <a:buChar char=""/>
            </a:pPr>
            <a:r>
              <a:rPr lang="en-US" sz="1200">
                <a:ea typeface="+mn-lt"/>
                <a:cs typeface="+mn-lt"/>
              </a:rPr>
              <a:t>For example: a Fire type move is not very effective on a Water type Pokémon, and Water type moves are strong against Fire type Pokémon. On the other hand, an Ice type move is not very effective on a Water type Pokémon, but a Water type move is </a:t>
            </a:r>
            <a:r>
              <a:rPr lang="en-US" sz="1200" b="1">
                <a:ea typeface="+mn-lt"/>
                <a:cs typeface="+mn-lt"/>
              </a:rPr>
              <a:t>not</a:t>
            </a:r>
            <a:r>
              <a:rPr lang="en-US" sz="1200">
                <a:ea typeface="+mn-lt"/>
                <a:cs typeface="+mn-lt"/>
              </a:rPr>
              <a:t> strong against an Ice type Pokémon.</a:t>
            </a:r>
          </a:p>
          <a:p>
            <a:pPr marL="629920" lvl="1" indent="-305435">
              <a:buFont typeface="Wingdings 2"/>
              <a:buChar char=""/>
            </a:pPr>
            <a:r>
              <a:rPr lang="en-US" sz="1200">
                <a:ea typeface="+mn-lt"/>
                <a:cs typeface="+mn-lt"/>
              </a:rPr>
              <a:t>That being said, if the opponent uses an Ice type Pokémon, it would still be a good option for the player to choose a water type Pokémon as Ice is still weak to Water even if Water is not effective against Ice, so we have incorporated this aspect into the model.</a:t>
            </a:r>
            <a:endParaRPr lang="en-US" sz="1200"/>
          </a:p>
          <a:p>
            <a:pPr marL="305435" indent="-305435"/>
            <a:endParaRPr lang="en-US" sz="1600">
              <a:ea typeface="+mn-lt"/>
              <a:cs typeface="+mn-lt"/>
            </a:endParaRPr>
          </a:p>
          <a:p>
            <a:pPr marL="305435" indent="-305435"/>
            <a:endParaRPr lang="en-US" sz="1600">
              <a:ea typeface="+mn-lt"/>
              <a:cs typeface="+mn-lt"/>
            </a:endParaRPr>
          </a:p>
        </p:txBody>
      </p:sp>
      <p:pic>
        <p:nvPicPr>
          <p:cNvPr id="5" name="Picture 5" descr="Logo&#10;&#10;Description automatically generated">
            <a:extLst>
              <a:ext uri="{FF2B5EF4-FFF2-40B4-BE49-F238E27FC236}">
                <a16:creationId xmlns:a16="http://schemas.microsoft.com/office/drawing/2014/main" id="{B39088A9-6210-421B-953C-79F5DA428149}"/>
              </a:ext>
            </a:extLst>
          </p:cNvPr>
          <p:cNvPicPr>
            <a:picLocks noChangeAspect="1"/>
          </p:cNvPicPr>
          <p:nvPr/>
        </p:nvPicPr>
        <p:blipFill>
          <a:blip r:embed="rId5"/>
          <a:stretch>
            <a:fillRect/>
          </a:stretch>
        </p:blipFill>
        <p:spPr>
          <a:xfrm>
            <a:off x="10867116" y="4963349"/>
            <a:ext cx="1297460" cy="1654851"/>
          </a:xfrm>
          <a:prstGeom prst="rect">
            <a:avLst/>
          </a:prstGeom>
        </p:spPr>
      </p:pic>
      <p:pic>
        <p:nvPicPr>
          <p:cNvPr id="6" name="Picture 6" descr="A picture containing logo&#10;&#10;Description automatically generated">
            <a:extLst>
              <a:ext uri="{FF2B5EF4-FFF2-40B4-BE49-F238E27FC236}">
                <a16:creationId xmlns:a16="http://schemas.microsoft.com/office/drawing/2014/main" id="{D7599F29-01E5-4C70-9B3D-CABE81B62790}"/>
              </a:ext>
            </a:extLst>
          </p:cNvPr>
          <p:cNvPicPr>
            <a:picLocks noChangeAspect="1"/>
          </p:cNvPicPr>
          <p:nvPr/>
        </p:nvPicPr>
        <p:blipFill>
          <a:blip r:embed="rId6"/>
          <a:stretch>
            <a:fillRect/>
          </a:stretch>
        </p:blipFill>
        <p:spPr>
          <a:xfrm rot="1380000">
            <a:off x="10008873" y="801859"/>
            <a:ext cx="1500222" cy="1501368"/>
          </a:xfrm>
          <a:prstGeom prst="rect">
            <a:avLst/>
          </a:prstGeom>
        </p:spPr>
      </p:pic>
      <p:pic>
        <p:nvPicPr>
          <p:cNvPr id="10" name="Picture 10" descr="A picture containing logo&#10;&#10;Description automatically generated">
            <a:extLst>
              <a:ext uri="{FF2B5EF4-FFF2-40B4-BE49-F238E27FC236}">
                <a16:creationId xmlns:a16="http://schemas.microsoft.com/office/drawing/2014/main" id="{15C9E2D7-FA5C-4514-938C-866CF9FFF3BB}"/>
              </a:ext>
            </a:extLst>
          </p:cNvPr>
          <p:cNvPicPr>
            <a:picLocks noChangeAspect="1"/>
          </p:cNvPicPr>
          <p:nvPr/>
        </p:nvPicPr>
        <p:blipFill>
          <a:blip r:embed="rId7"/>
          <a:stretch>
            <a:fillRect/>
          </a:stretch>
        </p:blipFill>
        <p:spPr>
          <a:xfrm>
            <a:off x="5308310" y="5790643"/>
            <a:ext cx="1006334" cy="997370"/>
          </a:xfrm>
          <a:prstGeom prst="rect">
            <a:avLst/>
          </a:prstGeom>
        </p:spPr>
      </p:pic>
      <p:pic>
        <p:nvPicPr>
          <p:cNvPr id="12" name="Picture 12" descr="Icon&#10;&#10;Description automatically generated">
            <a:extLst>
              <a:ext uri="{FF2B5EF4-FFF2-40B4-BE49-F238E27FC236}">
                <a16:creationId xmlns:a16="http://schemas.microsoft.com/office/drawing/2014/main" id="{6208CB65-8364-4F2C-818B-277BBDD656AC}"/>
              </a:ext>
            </a:extLst>
          </p:cNvPr>
          <p:cNvPicPr>
            <a:picLocks noChangeAspect="1"/>
          </p:cNvPicPr>
          <p:nvPr/>
        </p:nvPicPr>
        <p:blipFill>
          <a:blip r:embed="rId8"/>
          <a:stretch>
            <a:fillRect/>
          </a:stretch>
        </p:blipFill>
        <p:spPr>
          <a:xfrm>
            <a:off x="90419" y="5410291"/>
            <a:ext cx="1299411" cy="1289385"/>
          </a:xfrm>
          <a:prstGeom prst="rect">
            <a:avLst/>
          </a:prstGeom>
        </p:spPr>
      </p:pic>
      <p:pic>
        <p:nvPicPr>
          <p:cNvPr id="4" name="Slide 6">
            <a:hlinkClick r:id="" action="ppaction://media"/>
            <a:extLst>
              <a:ext uri="{FF2B5EF4-FFF2-40B4-BE49-F238E27FC236}">
                <a16:creationId xmlns:a16="http://schemas.microsoft.com/office/drawing/2014/main" id="{D51080CD-F2B9-4307-A81A-4A8F952F4D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35205" y="2337733"/>
            <a:ext cx="703356" cy="703356"/>
          </a:xfrm>
          <a:prstGeom prst="rect">
            <a:avLst/>
          </a:prstGeom>
        </p:spPr>
      </p:pic>
    </p:spTree>
    <p:extLst>
      <p:ext uri="{BB962C8B-B14F-4D97-AF65-F5344CB8AC3E}">
        <p14:creationId xmlns:p14="http://schemas.microsoft.com/office/powerpoint/2010/main" val="1196607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Logo&#10;&#10;Description automatically generated">
            <a:extLst>
              <a:ext uri="{FF2B5EF4-FFF2-40B4-BE49-F238E27FC236}">
                <a16:creationId xmlns:a16="http://schemas.microsoft.com/office/drawing/2014/main" id="{067A7C0A-958F-44A7-9588-9AE867335982}"/>
              </a:ext>
            </a:extLst>
          </p:cNvPr>
          <p:cNvPicPr>
            <a:picLocks noChangeAspect="1"/>
          </p:cNvPicPr>
          <p:nvPr/>
        </p:nvPicPr>
        <p:blipFill>
          <a:blip r:embed="rId4"/>
          <a:stretch>
            <a:fillRect/>
          </a:stretch>
        </p:blipFill>
        <p:spPr>
          <a:xfrm>
            <a:off x="479614" y="881992"/>
            <a:ext cx="10981764" cy="946412"/>
          </a:xfrm>
          <a:prstGeom prst="rect">
            <a:avLst/>
          </a:prstGeom>
        </p:spPr>
      </p:pic>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a:xfrm>
            <a:off x="477283" y="1627559"/>
            <a:ext cx="10341957" cy="4520972"/>
          </a:xfrm>
        </p:spPr>
        <p:txBody>
          <a:bodyPr>
            <a:normAutofit/>
          </a:bodyPr>
          <a:lstStyle/>
          <a:p>
            <a:pPr marL="305435" indent="-305435">
              <a:buFont typeface="Wingdings 2"/>
              <a:buChar char=""/>
            </a:pPr>
            <a:r>
              <a:rPr lang="en-US">
                <a:ea typeface="+mn-lt"/>
                <a:cs typeface="+mn-lt"/>
              </a:rPr>
              <a:t>Since there are Pokémon with multiple weaknesses, the model evaluates to different optimal teams every time it is re-run.</a:t>
            </a:r>
          </a:p>
          <a:p>
            <a:pPr marL="305435" indent="-305435">
              <a:buFont typeface="Wingdings 2"/>
              <a:buChar char=""/>
            </a:pPr>
            <a:r>
              <a:rPr lang="en-US">
                <a:ea typeface="+mn-lt"/>
                <a:cs typeface="+mn-lt"/>
              </a:rPr>
              <a:t>The following tables are an example of an iteration of the results determined by our model against an opponent's Pokémon with only a single type:</a:t>
            </a:r>
            <a:endParaRPr lang="en-US"/>
          </a:p>
          <a:p>
            <a:pPr marL="305435" indent="-305435">
              <a:buFont typeface="Wingdings 2"/>
              <a:buChar char=""/>
            </a:pPr>
            <a:endParaRPr lang="en-US"/>
          </a:p>
          <a:p>
            <a:pPr marL="305435" indent="-305435">
              <a:buFont typeface="Wingdings 2"/>
              <a:buChar char=""/>
            </a:pPr>
            <a:endParaRPr lang="en-US"/>
          </a:p>
          <a:p>
            <a:pPr marL="305435" indent="-305435">
              <a:buFont typeface="Wingdings 2"/>
              <a:buChar char=""/>
            </a:pPr>
            <a:endParaRPr lang="en-US"/>
          </a:p>
          <a:p>
            <a:pPr marL="0" indent="0">
              <a:buNone/>
            </a:pPr>
            <a:endParaRPr lang="en-US"/>
          </a:p>
          <a:p>
            <a:pPr marL="305435" indent="-305435">
              <a:buFont typeface="Wingdings 2"/>
              <a:buChar char=""/>
            </a:pPr>
            <a:r>
              <a:rPr lang="en-US"/>
              <a:t>The next slide contains the optimal player </a:t>
            </a:r>
            <a:r>
              <a:rPr lang="en-US">
                <a:ea typeface="+mn-lt"/>
                <a:cs typeface="+mn-lt"/>
              </a:rPr>
              <a:t>Pokémon </a:t>
            </a:r>
            <a:r>
              <a:rPr lang="en-US"/>
              <a:t>types determined by our model against an opponent's Pokémon with two types.</a:t>
            </a:r>
          </a:p>
        </p:txBody>
      </p:sp>
      <p:graphicFrame>
        <p:nvGraphicFramePr>
          <p:cNvPr id="7" name="Table 7">
            <a:extLst>
              <a:ext uri="{FF2B5EF4-FFF2-40B4-BE49-F238E27FC236}">
                <a16:creationId xmlns:a16="http://schemas.microsoft.com/office/drawing/2014/main" id="{881C7BFF-4A86-4445-9955-7D2CE1CBBAE4}"/>
              </a:ext>
            </a:extLst>
          </p:cNvPr>
          <p:cNvGraphicFramePr>
            <a:graphicFrameLocks noGrp="1"/>
          </p:cNvGraphicFramePr>
          <p:nvPr>
            <p:extLst>
              <p:ext uri="{D42A27DB-BD31-4B8C-83A1-F6EECF244321}">
                <p14:modId xmlns:p14="http://schemas.microsoft.com/office/powerpoint/2010/main" val="60718416"/>
              </p:ext>
            </p:extLst>
          </p:nvPr>
        </p:nvGraphicFramePr>
        <p:xfrm>
          <a:off x="558480" y="3493387"/>
          <a:ext cx="11145068" cy="1425388"/>
        </p:xfrm>
        <a:graphic>
          <a:graphicData uri="http://schemas.openxmlformats.org/drawingml/2006/table">
            <a:tbl>
              <a:tblPr firstRow="1" bandRow="1">
                <a:tableStyleId>{69CF1AB2-1976-4502-BF36-3FF5EA218861}</a:tableStyleId>
              </a:tblPr>
              <a:tblGrid>
                <a:gridCol w="1792940">
                  <a:extLst>
                    <a:ext uri="{9D8B030D-6E8A-4147-A177-3AD203B41FA5}">
                      <a16:colId xmlns:a16="http://schemas.microsoft.com/office/drawing/2014/main" val="125672366"/>
                    </a:ext>
                  </a:extLst>
                </a:gridCol>
                <a:gridCol w="1169016">
                  <a:extLst>
                    <a:ext uri="{9D8B030D-6E8A-4147-A177-3AD203B41FA5}">
                      <a16:colId xmlns:a16="http://schemas.microsoft.com/office/drawing/2014/main" val="3659036784"/>
                    </a:ext>
                  </a:extLst>
                </a:gridCol>
                <a:gridCol w="1169016">
                  <a:extLst>
                    <a:ext uri="{9D8B030D-6E8A-4147-A177-3AD203B41FA5}">
                      <a16:colId xmlns:a16="http://schemas.microsoft.com/office/drawing/2014/main" val="180072561"/>
                    </a:ext>
                  </a:extLst>
                </a:gridCol>
                <a:gridCol w="1169016">
                  <a:extLst>
                    <a:ext uri="{9D8B030D-6E8A-4147-A177-3AD203B41FA5}">
                      <a16:colId xmlns:a16="http://schemas.microsoft.com/office/drawing/2014/main" val="4009603352"/>
                    </a:ext>
                  </a:extLst>
                </a:gridCol>
                <a:gridCol w="1169016">
                  <a:extLst>
                    <a:ext uri="{9D8B030D-6E8A-4147-A177-3AD203B41FA5}">
                      <a16:colId xmlns:a16="http://schemas.microsoft.com/office/drawing/2014/main" val="3773917178"/>
                    </a:ext>
                  </a:extLst>
                </a:gridCol>
                <a:gridCol w="1169016">
                  <a:extLst>
                    <a:ext uri="{9D8B030D-6E8A-4147-A177-3AD203B41FA5}">
                      <a16:colId xmlns:a16="http://schemas.microsoft.com/office/drawing/2014/main" val="4034134448"/>
                    </a:ext>
                  </a:extLst>
                </a:gridCol>
                <a:gridCol w="1169016">
                  <a:extLst>
                    <a:ext uri="{9D8B030D-6E8A-4147-A177-3AD203B41FA5}">
                      <a16:colId xmlns:a16="http://schemas.microsoft.com/office/drawing/2014/main" val="259611645"/>
                    </a:ext>
                  </a:extLst>
                </a:gridCol>
                <a:gridCol w="1169016">
                  <a:extLst>
                    <a:ext uri="{9D8B030D-6E8A-4147-A177-3AD203B41FA5}">
                      <a16:colId xmlns:a16="http://schemas.microsoft.com/office/drawing/2014/main" val="2801402633"/>
                    </a:ext>
                  </a:extLst>
                </a:gridCol>
                <a:gridCol w="1169016">
                  <a:extLst>
                    <a:ext uri="{9D8B030D-6E8A-4147-A177-3AD203B41FA5}">
                      <a16:colId xmlns:a16="http://schemas.microsoft.com/office/drawing/2014/main" val="2283406294"/>
                    </a:ext>
                  </a:extLst>
                </a:gridCol>
              </a:tblGrid>
              <a:tr h="712694">
                <a:tc>
                  <a:txBody>
                    <a:bodyPr/>
                    <a:lstStyle/>
                    <a:p>
                      <a:r>
                        <a:rPr lang="en-US"/>
                        <a:t>Opponent's Type</a:t>
                      </a:r>
                    </a:p>
                  </a:txBody>
                  <a:tcPr/>
                </a:tc>
                <a:tc>
                  <a:txBody>
                    <a:bodyPr/>
                    <a:lstStyle/>
                    <a:p>
                      <a:r>
                        <a:rPr lang="en-US" b="0"/>
                        <a:t>Fire</a:t>
                      </a:r>
                    </a:p>
                  </a:txBody>
                  <a:tcPr/>
                </a:tc>
                <a:tc>
                  <a:txBody>
                    <a:bodyPr/>
                    <a:lstStyle/>
                    <a:p>
                      <a:pPr lvl="0">
                        <a:buNone/>
                      </a:pPr>
                      <a:r>
                        <a:rPr lang="en-US" b="0"/>
                        <a:t>Water</a:t>
                      </a:r>
                    </a:p>
                  </a:txBody>
                  <a:tcPr/>
                </a:tc>
                <a:tc>
                  <a:txBody>
                    <a:bodyPr/>
                    <a:lstStyle/>
                    <a:p>
                      <a:r>
                        <a:rPr lang="en-US" b="0"/>
                        <a:t>Grass</a:t>
                      </a:r>
                    </a:p>
                  </a:txBody>
                  <a:tcPr/>
                </a:tc>
                <a:tc>
                  <a:txBody>
                    <a:bodyPr/>
                    <a:lstStyle/>
                    <a:p>
                      <a:r>
                        <a:rPr lang="en-US" b="0"/>
                        <a:t>Electric</a:t>
                      </a:r>
                    </a:p>
                  </a:txBody>
                  <a:tcPr/>
                </a:tc>
                <a:tc>
                  <a:txBody>
                    <a:bodyPr/>
                    <a:lstStyle/>
                    <a:p>
                      <a:r>
                        <a:rPr lang="en-US" b="0"/>
                        <a:t>Ice</a:t>
                      </a:r>
                    </a:p>
                  </a:txBody>
                  <a:tcPr/>
                </a:tc>
                <a:tc>
                  <a:txBody>
                    <a:bodyPr/>
                    <a:lstStyle/>
                    <a:p>
                      <a:r>
                        <a:rPr lang="en-US" b="0"/>
                        <a:t>Ground</a:t>
                      </a:r>
                    </a:p>
                  </a:txBody>
                  <a:tcPr/>
                </a:tc>
                <a:tc>
                  <a:txBody>
                    <a:bodyPr/>
                    <a:lstStyle/>
                    <a:p>
                      <a:r>
                        <a:rPr lang="en-US" b="0"/>
                        <a:t>Flying</a:t>
                      </a:r>
                    </a:p>
                  </a:txBody>
                  <a:tcPr/>
                </a:tc>
                <a:tc>
                  <a:txBody>
                    <a:bodyPr/>
                    <a:lstStyle/>
                    <a:p>
                      <a:r>
                        <a:rPr lang="en-US" b="0"/>
                        <a:t>Rock</a:t>
                      </a:r>
                    </a:p>
                  </a:txBody>
                  <a:tcPr/>
                </a:tc>
                <a:extLst>
                  <a:ext uri="{0D108BD9-81ED-4DB2-BD59-A6C34878D82A}">
                    <a16:rowId xmlns:a16="http://schemas.microsoft.com/office/drawing/2014/main" val="672497558"/>
                  </a:ext>
                </a:extLst>
              </a:tr>
              <a:tr h="712694">
                <a:tc>
                  <a:txBody>
                    <a:bodyPr/>
                    <a:lstStyle/>
                    <a:p>
                      <a:r>
                        <a:rPr lang="en-US" b="1"/>
                        <a:t>Player's Type(s)</a:t>
                      </a:r>
                    </a:p>
                  </a:txBody>
                  <a:tcPr/>
                </a:tc>
                <a:tc>
                  <a:txBody>
                    <a:bodyPr/>
                    <a:lstStyle/>
                    <a:p>
                      <a:r>
                        <a:rPr lang="en-US"/>
                        <a:t>Rock</a:t>
                      </a:r>
                    </a:p>
                  </a:txBody>
                  <a:tcPr/>
                </a:tc>
                <a:tc>
                  <a:txBody>
                    <a:bodyPr/>
                    <a:lstStyle/>
                    <a:p>
                      <a:pPr lvl="0">
                        <a:buNone/>
                      </a:pPr>
                      <a:r>
                        <a:rPr lang="en-US"/>
                        <a:t>Grass</a:t>
                      </a:r>
                    </a:p>
                  </a:txBody>
                  <a:tcPr/>
                </a:tc>
                <a:tc>
                  <a:txBody>
                    <a:bodyPr/>
                    <a:lstStyle/>
                    <a:p>
                      <a:r>
                        <a:rPr lang="en-US"/>
                        <a:t>Flying-Ice</a:t>
                      </a:r>
                    </a:p>
                  </a:txBody>
                  <a:tcPr/>
                </a:tc>
                <a:tc>
                  <a:txBody>
                    <a:bodyPr/>
                    <a:lstStyle/>
                    <a:p>
                      <a:r>
                        <a:rPr lang="en-US"/>
                        <a:t>Ground</a:t>
                      </a:r>
                    </a:p>
                  </a:txBody>
                  <a:tcPr/>
                </a:tc>
                <a:tc>
                  <a:txBody>
                    <a:bodyPr/>
                    <a:lstStyle/>
                    <a:p>
                      <a:r>
                        <a:rPr lang="en-US"/>
                        <a:t>Fire</a:t>
                      </a:r>
                    </a:p>
                  </a:txBody>
                  <a:tcPr/>
                </a:tc>
                <a:tc>
                  <a:txBody>
                    <a:bodyPr/>
                    <a:lstStyle/>
                    <a:p>
                      <a:r>
                        <a:rPr lang="en-US"/>
                        <a:t>Grass-Flying</a:t>
                      </a:r>
                    </a:p>
                  </a:txBody>
                  <a:tcPr/>
                </a:tc>
                <a:tc>
                  <a:txBody>
                    <a:bodyPr/>
                    <a:lstStyle/>
                    <a:p>
                      <a:r>
                        <a:rPr lang="en-US"/>
                        <a:t>Electric</a:t>
                      </a:r>
                    </a:p>
                  </a:txBody>
                  <a:tcPr/>
                </a:tc>
                <a:tc>
                  <a:txBody>
                    <a:bodyPr/>
                    <a:lstStyle/>
                    <a:p>
                      <a:r>
                        <a:rPr lang="en-US"/>
                        <a:t>Water</a:t>
                      </a:r>
                    </a:p>
                  </a:txBody>
                  <a:tcPr/>
                </a:tc>
                <a:extLst>
                  <a:ext uri="{0D108BD9-81ED-4DB2-BD59-A6C34878D82A}">
                    <a16:rowId xmlns:a16="http://schemas.microsoft.com/office/drawing/2014/main" val="679440616"/>
                  </a:ext>
                </a:extLst>
              </a:tr>
            </a:tbl>
          </a:graphicData>
        </a:graphic>
      </p:graphicFrame>
      <p:pic>
        <p:nvPicPr>
          <p:cNvPr id="8" name="Picture 8" descr="Logo&#10;&#10;Description automatically generated">
            <a:extLst>
              <a:ext uri="{FF2B5EF4-FFF2-40B4-BE49-F238E27FC236}">
                <a16:creationId xmlns:a16="http://schemas.microsoft.com/office/drawing/2014/main" id="{D7ACA29E-0177-481B-95F6-B2C980691C0D}"/>
              </a:ext>
            </a:extLst>
          </p:cNvPr>
          <p:cNvPicPr>
            <a:picLocks noChangeAspect="1"/>
          </p:cNvPicPr>
          <p:nvPr/>
        </p:nvPicPr>
        <p:blipFill>
          <a:blip r:embed="rId5"/>
          <a:stretch>
            <a:fillRect/>
          </a:stretch>
        </p:blipFill>
        <p:spPr>
          <a:xfrm>
            <a:off x="9324278" y="4529254"/>
            <a:ext cx="2864005" cy="2864005"/>
          </a:xfrm>
          <a:prstGeom prst="rect">
            <a:avLst/>
          </a:prstGeom>
        </p:spPr>
      </p:pic>
      <p:pic>
        <p:nvPicPr>
          <p:cNvPr id="10" name="Picture 10" descr="Logo&#10;&#10;Description automatically generated">
            <a:extLst>
              <a:ext uri="{FF2B5EF4-FFF2-40B4-BE49-F238E27FC236}">
                <a16:creationId xmlns:a16="http://schemas.microsoft.com/office/drawing/2014/main" id="{6E194426-FAEC-412A-9B65-956F3004AEA7}"/>
              </a:ext>
            </a:extLst>
          </p:cNvPr>
          <p:cNvPicPr>
            <a:picLocks noChangeAspect="1"/>
          </p:cNvPicPr>
          <p:nvPr/>
        </p:nvPicPr>
        <p:blipFill>
          <a:blip r:embed="rId6"/>
          <a:stretch>
            <a:fillRect/>
          </a:stretch>
        </p:blipFill>
        <p:spPr>
          <a:xfrm>
            <a:off x="0" y="5419165"/>
            <a:ext cx="1434353" cy="1434353"/>
          </a:xfrm>
          <a:prstGeom prst="rect">
            <a:avLst/>
          </a:prstGeom>
        </p:spPr>
      </p:pic>
      <p:pic>
        <p:nvPicPr>
          <p:cNvPr id="2" name="Slide 7">
            <a:hlinkClick r:id="" action="ppaction://media"/>
            <a:extLst>
              <a:ext uri="{FF2B5EF4-FFF2-40B4-BE49-F238E27FC236}">
                <a16:creationId xmlns:a16="http://schemas.microsoft.com/office/drawing/2014/main" id="{EB922BBE-A665-4891-B81E-4DA2DAEE23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29015" y="2373593"/>
            <a:ext cx="649569" cy="658532"/>
          </a:xfrm>
          <a:prstGeom prst="rect">
            <a:avLst/>
          </a:prstGeom>
        </p:spPr>
      </p:pic>
    </p:spTree>
    <p:extLst>
      <p:ext uri="{BB962C8B-B14F-4D97-AF65-F5344CB8AC3E}">
        <p14:creationId xmlns:p14="http://schemas.microsoft.com/office/powerpoint/2010/main" val="4253388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Logo&#10;&#10;Description automatically generated">
            <a:extLst>
              <a:ext uri="{FF2B5EF4-FFF2-40B4-BE49-F238E27FC236}">
                <a16:creationId xmlns:a16="http://schemas.microsoft.com/office/drawing/2014/main" id="{1FE3D43F-4CAA-4673-B252-7450527F7DDE}"/>
              </a:ext>
            </a:extLst>
          </p:cNvPr>
          <p:cNvPicPr>
            <a:picLocks noChangeAspect="1"/>
          </p:cNvPicPr>
          <p:nvPr/>
        </p:nvPicPr>
        <p:blipFill>
          <a:blip r:embed="rId4"/>
          <a:stretch>
            <a:fillRect/>
          </a:stretch>
        </p:blipFill>
        <p:spPr>
          <a:xfrm>
            <a:off x="636494" y="908363"/>
            <a:ext cx="10148048" cy="908543"/>
          </a:xfrm>
          <a:prstGeom prst="rect">
            <a:avLst/>
          </a:prstGeom>
        </p:spPr>
      </p:pic>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a:xfrm>
            <a:off x="581192" y="1991241"/>
            <a:ext cx="11029615" cy="4530956"/>
          </a:xfrm>
        </p:spPr>
        <p:txBody>
          <a:bodyPr/>
          <a:lstStyle/>
          <a:p>
            <a:pPr marL="0" indent="0">
              <a:buNone/>
            </a:pPr>
            <a:endParaRPr lang="en-US">
              <a:ea typeface="+mn-lt"/>
              <a:cs typeface="+mn-lt"/>
            </a:endParaRPr>
          </a:p>
          <a:p>
            <a:pPr marL="305435" indent="-305435"/>
            <a:endParaRPr lang="en-US">
              <a:ea typeface="+mn-lt"/>
              <a:cs typeface="+mn-lt"/>
            </a:endParaRPr>
          </a:p>
          <a:p>
            <a:pPr marL="305435" indent="-305435"/>
            <a:endParaRPr lang="en-US">
              <a:ea typeface="+mn-lt"/>
              <a:cs typeface="+mn-lt"/>
            </a:endParaRPr>
          </a:p>
        </p:txBody>
      </p:sp>
      <p:graphicFrame>
        <p:nvGraphicFramePr>
          <p:cNvPr id="2" name="Table 4">
            <a:extLst>
              <a:ext uri="{FF2B5EF4-FFF2-40B4-BE49-F238E27FC236}">
                <a16:creationId xmlns:a16="http://schemas.microsoft.com/office/drawing/2014/main" id="{FBFA055C-2402-4400-B577-D030EE3B7A27}"/>
              </a:ext>
            </a:extLst>
          </p:cNvPr>
          <p:cNvGraphicFramePr>
            <a:graphicFrameLocks noGrp="1"/>
          </p:cNvGraphicFramePr>
          <p:nvPr>
            <p:extLst>
              <p:ext uri="{D42A27DB-BD31-4B8C-83A1-F6EECF244321}">
                <p14:modId xmlns:p14="http://schemas.microsoft.com/office/powerpoint/2010/main" val="2641476892"/>
              </p:ext>
            </p:extLst>
          </p:nvPr>
        </p:nvGraphicFramePr>
        <p:xfrm>
          <a:off x="268940" y="2088776"/>
          <a:ext cx="11647179" cy="4566216"/>
        </p:xfrm>
        <a:graphic>
          <a:graphicData uri="http://schemas.openxmlformats.org/drawingml/2006/table">
            <a:tbl>
              <a:tblPr firstRow="1" bandRow="1">
                <a:tableStyleId>{69CF1AB2-1976-4502-BF36-3FF5EA218861}</a:tableStyleId>
              </a:tblPr>
              <a:tblGrid>
                <a:gridCol w="1294131">
                  <a:extLst>
                    <a:ext uri="{9D8B030D-6E8A-4147-A177-3AD203B41FA5}">
                      <a16:colId xmlns:a16="http://schemas.microsoft.com/office/drawing/2014/main" val="2168508760"/>
                    </a:ext>
                  </a:extLst>
                </a:gridCol>
                <a:gridCol w="1294131">
                  <a:extLst>
                    <a:ext uri="{9D8B030D-6E8A-4147-A177-3AD203B41FA5}">
                      <a16:colId xmlns:a16="http://schemas.microsoft.com/office/drawing/2014/main" val="4261455794"/>
                    </a:ext>
                  </a:extLst>
                </a:gridCol>
                <a:gridCol w="1294131">
                  <a:extLst>
                    <a:ext uri="{9D8B030D-6E8A-4147-A177-3AD203B41FA5}">
                      <a16:colId xmlns:a16="http://schemas.microsoft.com/office/drawing/2014/main" val="1700821595"/>
                    </a:ext>
                  </a:extLst>
                </a:gridCol>
                <a:gridCol w="1294131">
                  <a:extLst>
                    <a:ext uri="{9D8B030D-6E8A-4147-A177-3AD203B41FA5}">
                      <a16:colId xmlns:a16="http://schemas.microsoft.com/office/drawing/2014/main" val="535810218"/>
                    </a:ext>
                  </a:extLst>
                </a:gridCol>
                <a:gridCol w="1294131">
                  <a:extLst>
                    <a:ext uri="{9D8B030D-6E8A-4147-A177-3AD203B41FA5}">
                      <a16:colId xmlns:a16="http://schemas.microsoft.com/office/drawing/2014/main" val="2806460412"/>
                    </a:ext>
                  </a:extLst>
                </a:gridCol>
                <a:gridCol w="1294131">
                  <a:extLst>
                    <a:ext uri="{9D8B030D-6E8A-4147-A177-3AD203B41FA5}">
                      <a16:colId xmlns:a16="http://schemas.microsoft.com/office/drawing/2014/main" val="2301581420"/>
                    </a:ext>
                  </a:extLst>
                </a:gridCol>
                <a:gridCol w="1294131">
                  <a:extLst>
                    <a:ext uri="{9D8B030D-6E8A-4147-A177-3AD203B41FA5}">
                      <a16:colId xmlns:a16="http://schemas.microsoft.com/office/drawing/2014/main" val="2778663651"/>
                    </a:ext>
                  </a:extLst>
                </a:gridCol>
                <a:gridCol w="1294131">
                  <a:extLst>
                    <a:ext uri="{9D8B030D-6E8A-4147-A177-3AD203B41FA5}">
                      <a16:colId xmlns:a16="http://schemas.microsoft.com/office/drawing/2014/main" val="5217691"/>
                    </a:ext>
                  </a:extLst>
                </a:gridCol>
                <a:gridCol w="1294131">
                  <a:extLst>
                    <a:ext uri="{9D8B030D-6E8A-4147-A177-3AD203B41FA5}">
                      <a16:colId xmlns:a16="http://schemas.microsoft.com/office/drawing/2014/main" val="1246973803"/>
                    </a:ext>
                  </a:extLst>
                </a:gridCol>
              </a:tblGrid>
              <a:tr h="506007">
                <a:tc>
                  <a:txBody>
                    <a:bodyPr/>
                    <a:lstStyle/>
                    <a:p>
                      <a:endParaRPr lang="en-US" b="1"/>
                    </a:p>
                  </a:txBody>
                  <a:tcPr/>
                </a:tc>
                <a:tc>
                  <a:txBody>
                    <a:bodyPr/>
                    <a:lstStyle/>
                    <a:p>
                      <a:pPr lvl="0">
                        <a:buNone/>
                      </a:pPr>
                      <a:r>
                        <a:rPr lang="en-US" b="1"/>
                        <a:t>Fire</a:t>
                      </a:r>
                    </a:p>
                  </a:txBody>
                  <a:tcPr/>
                </a:tc>
                <a:tc>
                  <a:txBody>
                    <a:bodyPr/>
                    <a:lstStyle/>
                    <a:p>
                      <a:r>
                        <a:rPr lang="en-US" b="1"/>
                        <a:t>Water</a:t>
                      </a:r>
                    </a:p>
                  </a:txBody>
                  <a:tcPr/>
                </a:tc>
                <a:tc>
                  <a:txBody>
                    <a:bodyPr/>
                    <a:lstStyle/>
                    <a:p>
                      <a:r>
                        <a:rPr lang="en-US" b="1"/>
                        <a:t>Grass</a:t>
                      </a:r>
                    </a:p>
                  </a:txBody>
                  <a:tcPr/>
                </a:tc>
                <a:tc>
                  <a:txBody>
                    <a:bodyPr/>
                    <a:lstStyle/>
                    <a:p>
                      <a:r>
                        <a:rPr lang="en-US" b="1"/>
                        <a:t>Electric</a:t>
                      </a:r>
                    </a:p>
                  </a:txBody>
                  <a:tcPr/>
                </a:tc>
                <a:tc>
                  <a:txBody>
                    <a:bodyPr/>
                    <a:lstStyle/>
                    <a:p>
                      <a:r>
                        <a:rPr lang="en-US" b="1"/>
                        <a:t>Ice</a:t>
                      </a:r>
                    </a:p>
                  </a:txBody>
                  <a:tcPr/>
                </a:tc>
                <a:tc>
                  <a:txBody>
                    <a:bodyPr/>
                    <a:lstStyle/>
                    <a:p>
                      <a:r>
                        <a:rPr lang="en-US" b="1"/>
                        <a:t>Ground</a:t>
                      </a:r>
                    </a:p>
                  </a:txBody>
                  <a:tcPr/>
                </a:tc>
                <a:tc>
                  <a:txBody>
                    <a:bodyPr/>
                    <a:lstStyle/>
                    <a:p>
                      <a:r>
                        <a:rPr lang="en-US" b="1"/>
                        <a:t>Flying</a:t>
                      </a:r>
                    </a:p>
                  </a:txBody>
                  <a:tcPr/>
                </a:tc>
                <a:tc>
                  <a:txBody>
                    <a:bodyPr/>
                    <a:lstStyle/>
                    <a:p>
                      <a:r>
                        <a:rPr lang="en-US" b="1"/>
                        <a:t>Rock</a:t>
                      </a:r>
                    </a:p>
                  </a:txBody>
                  <a:tcPr/>
                </a:tc>
                <a:extLst>
                  <a:ext uri="{0D108BD9-81ED-4DB2-BD59-A6C34878D82A}">
                    <a16:rowId xmlns:a16="http://schemas.microsoft.com/office/drawing/2014/main" val="1058000364"/>
                  </a:ext>
                </a:extLst>
              </a:tr>
              <a:tr h="506007">
                <a:tc>
                  <a:txBody>
                    <a:bodyPr/>
                    <a:lstStyle/>
                    <a:p>
                      <a:pPr lvl="0">
                        <a:buNone/>
                      </a:pPr>
                      <a:r>
                        <a:rPr lang="en-US" b="1"/>
                        <a:t>Fire</a:t>
                      </a:r>
                    </a:p>
                  </a:txBody>
                  <a:tcPr/>
                </a:tc>
                <a:tc>
                  <a:txBody>
                    <a:bodyPr/>
                    <a:lstStyle/>
                    <a:p>
                      <a:pPr lvl="0">
                        <a:buNone/>
                      </a:pPr>
                      <a:endParaRPr lang="en-US" sz="1400"/>
                    </a:p>
                  </a:txBody>
                  <a:tcPr>
                    <a:solidFill>
                      <a:schemeClr val="tx1"/>
                    </a:solidFill>
                  </a:tcPr>
                </a:tc>
                <a:tc>
                  <a:txBody>
                    <a:bodyPr/>
                    <a:lstStyle/>
                    <a:p>
                      <a:pPr marL="0" lvl="0" algn="l" defTabSz="457200" rtl="0" eaLnBrk="1" latinLnBrk="0" hangingPunct="1">
                        <a:buNone/>
                      </a:pPr>
                      <a:r>
                        <a:rPr lang="en-US" sz="1200" b="0" i="0" u="none" strike="noStrike" kern="1200">
                          <a:solidFill>
                            <a:schemeClr val="bg1"/>
                          </a:solidFill>
                          <a:latin typeface="Franklin Gothic Book"/>
                          <a:ea typeface="+mn-ea"/>
                          <a:cs typeface="+mn-cs"/>
                        </a:rPr>
                        <a:t>No Optimal Type</a:t>
                      </a:r>
                    </a:p>
                  </a:txBody>
                  <a:tcPr>
                    <a:solidFill>
                      <a:schemeClr val="bg1">
                        <a:lumMod val="50000"/>
                      </a:schemeClr>
                    </a:solidFill>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tx1">
                        <a:lumMod val="50000"/>
                        <a:lumOff val="50000"/>
                      </a:schemeClr>
                    </a:solidFill>
                  </a:tcPr>
                </a:tc>
                <a:tc>
                  <a:txBody>
                    <a:bodyPr/>
                    <a:lstStyle/>
                    <a:p>
                      <a:pPr lvl="0">
                        <a:buNone/>
                      </a:pPr>
                      <a:r>
                        <a:rPr lang="en-US" sz="1400"/>
                        <a:t>Ground</a:t>
                      </a:r>
                    </a:p>
                  </a:txBody>
                  <a:tcPr/>
                </a:tc>
                <a:tc>
                  <a:txBody>
                    <a:bodyPr/>
                    <a:lstStyle/>
                    <a:p>
                      <a:pPr lvl="0">
                        <a:buNone/>
                      </a:pPr>
                      <a:r>
                        <a:rPr lang="en-US" sz="1400"/>
                        <a:t>Water-Electric</a:t>
                      </a:r>
                    </a:p>
                  </a:txBody>
                  <a:tcPr/>
                </a:tc>
                <a:tc>
                  <a:txBody>
                    <a:bodyPr/>
                    <a:lstStyle/>
                    <a:p>
                      <a:pPr lvl="0">
                        <a:buNone/>
                      </a:pPr>
                      <a:r>
                        <a:rPr lang="en-US" sz="1400"/>
                        <a:t>Water</a:t>
                      </a:r>
                    </a:p>
                  </a:txBody>
                  <a:tcPr/>
                </a:tc>
                <a:tc>
                  <a:txBody>
                    <a:bodyPr/>
                    <a:lstStyle/>
                    <a:p>
                      <a:pPr lvl="0">
                        <a:buNone/>
                      </a:pPr>
                      <a:r>
                        <a:rPr lang="en-US" sz="1400"/>
                        <a:t>Rock</a:t>
                      </a:r>
                    </a:p>
                  </a:txBody>
                  <a:tcPr/>
                </a:tc>
                <a:tc>
                  <a:txBody>
                    <a:bodyPr/>
                    <a:lstStyle/>
                    <a:p>
                      <a:pPr lvl="0">
                        <a:buNone/>
                      </a:pPr>
                      <a:r>
                        <a:rPr lang="en-US" sz="1400"/>
                        <a:t>Ground</a:t>
                      </a:r>
                    </a:p>
                  </a:txBody>
                  <a:tcPr/>
                </a:tc>
                <a:extLst>
                  <a:ext uri="{0D108BD9-81ED-4DB2-BD59-A6C34878D82A}">
                    <a16:rowId xmlns:a16="http://schemas.microsoft.com/office/drawing/2014/main" val="2696019387"/>
                  </a:ext>
                </a:extLst>
              </a:tr>
              <a:tr h="506007">
                <a:tc>
                  <a:txBody>
                    <a:bodyPr/>
                    <a:lstStyle/>
                    <a:p>
                      <a:r>
                        <a:rPr lang="en-US" b="1"/>
                        <a:t>Water</a:t>
                      </a:r>
                    </a:p>
                  </a:txBody>
                  <a:tcPr/>
                </a:tc>
                <a:tc>
                  <a:txBody>
                    <a:bodyPr/>
                    <a:lstStyle/>
                    <a:p>
                      <a:pPr lvl="0">
                        <a:buNone/>
                      </a:pPr>
                      <a:r>
                        <a:rPr lang="en-US" sz="1200" b="0" i="0" u="none" strike="noStrike" noProof="0">
                          <a:solidFill>
                            <a:schemeClr val="bg1"/>
                          </a:solidFill>
                          <a:latin typeface="Franklin Gothic Book"/>
                        </a:rPr>
                        <a:t>No Optimal Type</a:t>
                      </a:r>
                      <a:endParaRPr lang="en-US" sz="1200">
                        <a:solidFill>
                          <a:schemeClr val="bg1"/>
                        </a:solidFill>
                      </a:endParaRPr>
                    </a:p>
                  </a:txBody>
                  <a:tcPr>
                    <a:solidFill>
                      <a:schemeClr val="bg1">
                        <a:lumMod val="50000"/>
                      </a:schemeClr>
                    </a:solidFill>
                  </a:tcPr>
                </a:tc>
                <a:tc>
                  <a:txBody>
                    <a:bodyPr/>
                    <a:lstStyle/>
                    <a:p>
                      <a:endParaRPr lang="en-US" sz="1400"/>
                    </a:p>
                  </a:txBody>
                  <a:tcPr>
                    <a:solidFill>
                      <a:schemeClr val="tx1"/>
                    </a:solidFill>
                  </a:tcPr>
                </a:tc>
                <a:tc>
                  <a:txBody>
                    <a:bodyPr/>
                    <a:lstStyle/>
                    <a:p>
                      <a:r>
                        <a:rPr lang="en-US" sz="1400"/>
                        <a:t>Electric-Flying</a:t>
                      </a:r>
                    </a:p>
                  </a:txBody>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Grass</a:t>
                      </a:r>
                    </a:p>
                  </a:txBody>
                  <a:tcPr/>
                </a:tc>
                <a:tc>
                  <a:txBody>
                    <a:bodyPr/>
                    <a:lstStyle/>
                    <a:p>
                      <a:r>
                        <a:rPr lang="en-US" sz="1400"/>
                        <a:t>Electric</a:t>
                      </a:r>
                    </a:p>
                  </a:txBody>
                  <a:tcPr/>
                </a:tc>
                <a:tc>
                  <a:txBody>
                    <a:bodyPr/>
                    <a:lstStyle/>
                    <a:p>
                      <a:r>
                        <a:rPr lang="en-US" sz="1400"/>
                        <a:t>Grass</a:t>
                      </a:r>
                    </a:p>
                  </a:txBody>
                  <a:tcPr/>
                </a:tc>
                <a:extLst>
                  <a:ext uri="{0D108BD9-81ED-4DB2-BD59-A6C34878D82A}">
                    <a16:rowId xmlns:a16="http://schemas.microsoft.com/office/drawing/2014/main" val="607352259"/>
                  </a:ext>
                </a:extLst>
              </a:tr>
              <a:tr h="506007">
                <a:tc>
                  <a:txBody>
                    <a:bodyPr/>
                    <a:lstStyle/>
                    <a:p>
                      <a:r>
                        <a:rPr lang="en-US" b="1"/>
                        <a:t>Grass</a:t>
                      </a:r>
                    </a:p>
                  </a:txBody>
                  <a:tcPr/>
                </a:tc>
                <a:tc>
                  <a:txBody>
                    <a:bodyPr/>
                    <a:lstStyle/>
                    <a:p>
                      <a:pPr lvl="0">
                        <a:buNone/>
                      </a:pPr>
                      <a:r>
                        <a:rPr lang="en-US" sz="1200" b="0" i="0" u="none" strike="noStrike" noProof="0">
                          <a:solidFill>
                            <a:schemeClr val="bg1"/>
                          </a:solidFill>
                          <a:latin typeface="Franklin Gothic Book"/>
                        </a:rPr>
                        <a:t>No Optimal Type</a:t>
                      </a:r>
                      <a:endParaRPr lang="en-US" sz="1200">
                        <a:solidFill>
                          <a:schemeClr val="bg1"/>
                        </a:solidFill>
                      </a:endParaRPr>
                    </a:p>
                  </a:txBody>
                  <a:tcPr>
                    <a:solidFill>
                      <a:schemeClr val="tx1">
                        <a:lumMod val="50000"/>
                        <a:lumOff val="50000"/>
                      </a:schemeClr>
                    </a:solidFill>
                  </a:tcPr>
                </a:tc>
                <a:tc>
                  <a:txBody>
                    <a:bodyPr/>
                    <a:lstStyle/>
                    <a:p>
                      <a:r>
                        <a:rPr lang="en-US" sz="1400"/>
                        <a:t>Electric-Flying</a:t>
                      </a:r>
                    </a:p>
                  </a:txBody>
                  <a:tcPr/>
                </a:tc>
                <a:tc>
                  <a:txBody>
                    <a:bodyPr/>
                    <a:lstStyle/>
                    <a:p>
                      <a:endParaRPr lang="en-US" sz="1400"/>
                    </a:p>
                  </a:txBody>
                  <a:tcPr>
                    <a:solidFill>
                      <a:schemeClr val="tx1"/>
                    </a:solidFill>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Fire</a:t>
                      </a:r>
                    </a:p>
                  </a:txBody>
                  <a:tcPr/>
                </a:tc>
                <a:tc>
                  <a:txBody>
                    <a:bodyPr/>
                    <a:lstStyle/>
                    <a:p>
                      <a:r>
                        <a:rPr lang="en-US" sz="1400"/>
                        <a:t>Flying</a:t>
                      </a:r>
                    </a:p>
                  </a:txBody>
                  <a:tcPr/>
                </a:tc>
                <a:tc>
                  <a:txBody>
                    <a:bodyPr/>
                    <a:lstStyle/>
                    <a:p>
                      <a:r>
                        <a:rPr lang="en-US" sz="1400"/>
                        <a:t>Flying-Electric</a:t>
                      </a:r>
                    </a:p>
                  </a:txBody>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extLst>
                  <a:ext uri="{0D108BD9-81ED-4DB2-BD59-A6C34878D82A}">
                    <a16:rowId xmlns:a16="http://schemas.microsoft.com/office/drawing/2014/main" val="774497710"/>
                  </a:ext>
                </a:extLst>
              </a:tr>
              <a:tr h="506007">
                <a:tc>
                  <a:txBody>
                    <a:bodyPr/>
                    <a:lstStyle/>
                    <a:p>
                      <a:r>
                        <a:rPr lang="en-US" b="1"/>
                        <a:t>Electric</a:t>
                      </a:r>
                    </a:p>
                  </a:txBody>
                  <a:tcPr/>
                </a:tc>
                <a:tc>
                  <a:txBody>
                    <a:bodyPr/>
                    <a:lstStyle/>
                    <a:p>
                      <a:pPr lvl="0">
                        <a:buNone/>
                      </a:pPr>
                      <a:r>
                        <a:rPr lang="en-US" sz="1400"/>
                        <a:t>Ground</a:t>
                      </a:r>
                    </a:p>
                  </a:txBody>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endParaRPr lang="en-US" sz="1400"/>
                    </a:p>
                  </a:txBody>
                  <a:tcPr>
                    <a:solidFill>
                      <a:schemeClr val="tx1"/>
                    </a:solidFill>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Ground-Ice</a:t>
                      </a:r>
                    </a:p>
                  </a:txBody>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Grass-Ground</a:t>
                      </a:r>
                    </a:p>
                  </a:txBody>
                  <a:tcPr/>
                </a:tc>
                <a:extLst>
                  <a:ext uri="{0D108BD9-81ED-4DB2-BD59-A6C34878D82A}">
                    <a16:rowId xmlns:a16="http://schemas.microsoft.com/office/drawing/2014/main" val="1439489634"/>
                  </a:ext>
                </a:extLst>
              </a:tr>
              <a:tr h="506007">
                <a:tc>
                  <a:txBody>
                    <a:bodyPr/>
                    <a:lstStyle/>
                    <a:p>
                      <a:r>
                        <a:rPr lang="en-US" b="1"/>
                        <a:t>Ice</a:t>
                      </a:r>
                    </a:p>
                  </a:txBody>
                  <a:tcPr/>
                </a:tc>
                <a:tc>
                  <a:txBody>
                    <a:bodyPr/>
                    <a:lstStyle/>
                    <a:p>
                      <a:pPr lvl="0" algn="l">
                        <a:lnSpc>
                          <a:spcPct val="100000"/>
                        </a:lnSpc>
                        <a:spcBef>
                          <a:spcPts val="0"/>
                        </a:spcBef>
                        <a:spcAft>
                          <a:spcPts val="0"/>
                        </a:spcAft>
                        <a:buNone/>
                      </a:pPr>
                      <a:r>
                        <a:rPr lang="en-US" sz="1400" b="0" i="0" u="none" strike="noStrike" noProof="0">
                          <a:latin typeface="Franklin Gothic Book"/>
                        </a:rPr>
                        <a:t>Water-Electric</a:t>
                      </a:r>
                    </a:p>
                    <a:p>
                      <a:pPr lvl="0">
                        <a:buNone/>
                      </a:pPr>
                      <a:endParaRPr lang="en-US" sz="1400"/>
                    </a:p>
                  </a:txBody>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Fire</a:t>
                      </a:r>
                    </a:p>
                  </a:txBody>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endParaRPr lang="en-US" sz="1400"/>
                    </a:p>
                  </a:txBody>
                  <a:tcPr>
                    <a:solidFill>
                      <a:schemeClr val="tx1"/>
                    </a:solidFill>
                  </a:tcPr>
                </a:tc>
                <a:tc>
                  <a:txBody>
                    <a:bodyPr/>
                    <a:lstStyle/>
                    <a:p>
                      <a:r>
                        <a:rPr lang="en-US" sz="1400"/>
                        <a:t>Water</a:t>
                      </a:r>
                    </a:p>
                  </a:txBody>
                  <a:tcPr/>
                </a:tc>
                <a:tc>
                  <a:txBody>
                    <a:bodyPr/>
                    <a:lstStyle/>
                    <a:p>
                      <a:r>
                        <a:rPr lang="en-US" sz="1400"/>
                        <a:t>Electric-Rock</a:t>
                      </a:r>
                    </a:p>
                  </a:txBody>
                  <a:tcPr/>
                </a:tc>
                <a:tc>
                  <a:txBody>
                    <a:bodyPr/>
                    <a:lstStyle/>
                    <a:p>
                      <a:r>
                        <a:rPr lang="en-US" sz="1400"/>
                        <a:t>Water-Rock</a:t>
                      </a:r>
                    </a:p>
                  </a:txBody>
                  <a:tcPr/>
                </a:tc>
                <a:extLst>
                  <a:ext uri="{0D108BD9-81ED-4DB2-BD59-A6C34878D82A}">
                    <a16:rowId xmlns:a16="http://schemas.microsoft.com/office/drawing/2014/main" val="2739520905"/>
                  </a:ext>
                </a:extLst>
              </a:tr>
              <a:tr h="506007">
                <a:tc>
                  <a:txBody>
                    <a:bodyPr/>
                    <a:lstStyle/>
                    <a:p>
                      <a:r>
                        <a:rPr lang="en-US" b="1"/>
                        <a:t>Ground</a:t>
                      </a:r>
                    </a:p>
                  </a:txBody>
                  <a:tcPr/>
                </a:tc>
                <a:tc>
                  <a:txBody>
                    <a:bodyPr/>
                    <a:lstStyle/>
                    <a:p>
                      <a:pPr lvl="0">
                        <a:buNone/>
                      </a:pPr>
                      <a:r>
                        <a:rPr lang="en-US" sz="1400"/>
                        <a:t>Water</a:t>
                      </a:r>
                    </a:p>
                  </a:txBody>
                  <a:tcPr/>
                </a:tc>
                <a:tc>
                  <a:txBody>
                    <a:bodyPr/>
                    <a:lstStyle/>
                    <a:p>
                      <a:r>
                        <a:rPr lang="en-US" sz="1400"/>
                        <a:t>Grass</a:t>
                      </a:r>
                    </a:p>
                  </a:txBody>
                  <a:tcPr/>
                </a:tc>
                <a:tc>
                  <a:txBody>
                    <a:bodyPr/>
                    <a:lstStyle/>
                    <a:p>
                      <a:r>
                        <a:rPr lang="en-US" sz="1400"/>
                        <a:t>Flying</a:t>
                      </a:r>
                    </a:p>
                  </a:txBody>
                  <a:tcPr/>
                </a:tc>
                <a:tc>
                  <a:txBody>
                    <a:bodyPr/>
                    <a:lstStyle/>
                    <a:p>
                      <a:r>
                        <a:rPr lang="en-US" sz="1400"/>
                        <a:t>Ground-Ice</a:t>
                      </a:r>
                    </a:p>
                  </a:txBody>
                  <a:tcPr/>
                </a:tc>
                <a:tc>
                  <a:txBody>
                    <a:bodyPr/>
                    <a:lstStyle/>
                    <a:p>
                      <a:r>
                        <a:rPr lang="en-US" sz="1400"/>
                        <a:t>Water</a:t>
                      </a:r>
                    </a:p>
                  </a:txBody>
                  <a:tcPr/>
                </a:tc>
                <a:tc>
                  <a:txBody>
                    <a:bodyPr/>
                    <a:lstStyle/>
                    <a:p>
                      <a:endParaRPr lang="en-US" sz="1400"/>
                    </a:p>
                  </a:txBody>
                  <a:tcPr>
                    <a:solidFill>
                      <a:schemeClr val="tx1"/>
                    </a:solidFill>
                  </a:tcPr>
                </a:tc>
                <a:tc>
                  <a:txBody>
                    <a:bodyPr/>
                    <a:lstStyle/>
                    <a:p>
                      <a:r>
                        <a:rPr lang="en-US" sz="1400"/>
                        <a:t>Water-Ice</a:t>
                      </a:r>
                    </a:p>
                  </a:txBody>
                  <a:tcPr/>
                </a:tc>
                <a:tc>
                  <a:txBody>
                    <a:bodyPr/>
                    <a:lstStyle/>
                    <a:p>
                      <a:r>
                        <a:rPr lang="en-US" sz="1400"/>
                        <a:t>Grass</a:t>
                      </a:r>
                    </a:p>
                  </a:txBody>
                  <a:tcPr/>
                </a:tc>
                <a:extLst>
                  <a:ext uri="{0D108BD9-81ED-4DB2-BD59-A6C34878D82A}">
                    <a16:rowId xmlns:a16="http://schemas.microsoft.com/office/drawing/2014/main" val="707576871"/>
                  </a:ext>
                </a:extLst>
              </a:tr>
              <a:tr h="506007">
                <a:tc>
                  <a:txBody>
                    <a:bodyPr/>
                    <a:lstStyle/>
                    <a:p>
                      <a:r>
                        <a:rPr lang="en-US" b="1"/>
                        <a:t>Flying</a:t>
                      </a:r>
                    </a:p>
                  </a:txBody>
                  <a:tcPr/>
                </a:tc>
                <a:tc>
                  <a:txBody>
                    <a:bodyPr/>
                    <a:lstStyle/>
                    <a:p>
                      <a:pPr lvl="0">
                        <a:buNone/>
                      </a:pPr>
                      <a:r>
                        <a:rPr lang="en-US" sz="1400"/>
                        <a:t>Rock</a:t>
                      </a:r>
                    </a:p>
                  </a:txBody>
                  <a:tcPr/>
                </a:tc>
                <a:tc>
                  <a:txBody>
                    <a:bodyPr/>
                    <a:lstStyle/>
                    <a:p>
                      <a:r>
                        <a:rPr lang="en-US" sz="1400"/>
                        <a:t>Electric</a:t>
                      </a:r>
                    </a:p>
                  </a:txBody>
                  <a:tcPr/>
                </a:tc>
                <a:tc>
                  <a:txBody>
                    <a:bodyPr/>
                    <a:lstStyle/>
                    <a:p>
                      <a:r>
                        <a:rPr lang="en-US" sz="1400"/>
                        <a:t>Flying-Electric</a:t>
                      </a:r>
                    </a:p>
                  </a:txBody>
                  <a:tcPr/>
                </a:tc>
                <a:tc>
                  <a:txBody>
                    <a:bodyPr/>
                    <a:lstStyle/>
                    <a:p>
                      <a:pPr marL="0" lvl="0" algn="l" defTabSz="457200" rtl="0" eaLnBrk="1" latinLnBrk="0" hangingPunct="1">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Electric-Rock</a:t>
                      </a:r>
                    </a:p>
                  </a:txBody>
                  <a:tcPr/>
                </a:tc>
                <a:tc>
                  <a:txBody>
                    <a:bodyPr/>
                    <a:lstStyle/>
                    <a:p>
                      <a:r>
                        <a:rPr lang="en-US" sz="1400"/>
                        <a:t>Water-Ice</a:t>
                      </a:r>
                    </a:p>
                  </a:txBody>
                  <a:tcPr/>
                </a:tc>
                <a:tc>
                  <a:txBody>
                    <a:bodyPr/>
                    <a:lstStyle/>
                    <a:p>
                      <a:endParaRPr lang="en-US" sz="1400"/>
                    </a:p>
                  </a:txBody>
                  <a:tcPr>
                    <a:solidFill>
                      <a:schemeClr val="tx1"/>
                    </a:solidFill>
                  </a:tcPr>
                </a:tc>
                <a:tc>
                  <a:txBody>
                    <a:bodyPr/>
                    <a:lstStyle/>
                    <a:p>
                      <a:r>
                        <a:rPr lang="en-US" sz="1400"/>
                        <a:t>Electric-Water</a:t>
                      </a:r>
                    </a:p>
                  </a:txBody>
                  <a:tcPr/>
                </a:tc>
                <a:extLst>
                  <a:ext uri="{0D108BD9-81ED-4DB2-BD59-A6C34878D82A}">
                    <a16:rowId xmlns:a16="http://schemas.microsoft.com/office/drawing/2014/main" val="1171904787"/>
                  </a:ext>
                </a:extLst>
              </a:tr>
              <a:tr h="506007">
                <a:tc>
                  <a:txBody>
                    <a:bodyPr/>
                    <a:lstStyle/>
                    <a:p>
                      <a:r>
                        <a:rPr lang="en-US" b="1"/>
                        <a:t>Rock</a:t>
                      </a:r>
                    </a:p>
                  </a:txBody>
                  <a:tcPr/>
                </a:tc>
                <a:tc>
                  <a:txBody>
                    <a:bodyPr/>
                    <a:lstStyle/>
                    <a:p>
                      <a:pPr lvl="0">
                        <a:buNone/>
                      </a:pPr>
                      <a:r>
                        <a:rPr lang="en-US" sz="1400"/>
                        <a:t>Ground</a:t>
                      </a:r>
                    </a:p>
                  </a:txBody>
                  <a:tcPr/>
                </a:tc>
                <a:tc>
                  <a:txBody>
                    <a:bodyPr/>
                    <a:lstStyle/>
                    <a:p>
                      <a:r>
                        <a:rPr lang="en-US" sz="1400"/>
                        <a:t>Grass</a:t>
                      </a:r>
                    </a:p>
                  </a:txBody>
                  <a:tcPr/>
                </a:tc>
                <a:tc>
                  <a:txBody>
                    <a:bodyPr/>
                    <a:lstStyle/>
                    <a:p>
                      <a:pPr lvl="0">
                        <a:buNone/>
                      </a:pPr>
                      <a:r>
                        <a:rPr lang="en-US" sz="1200" b="0" i="0" u="none" strike="noStrike" kern="1200" noProof="0">
                          <a:solidFill>
                            <a:schemeClr val="bg1"/>
                          </a:solidFill>
                          <a:latin typeface="Franklin Gothic Book"/>
                          <a:ea typeface="+mn-ea"/>
                          <a:cs typeface="+mn-cs"/>
                        </a:rPr>
                        <a:t>No Optimal Type</a:t>
                      </a:r>
                      <a:endParaRPr lang="en-US" sz="1200" b="0" i="0" u="none" strike="noStrike" kern="1200">
                        <a:solidFill>
                          <a:schemeClr val="bg1"/>
                        </a:solidFill>
                        <a:latin typeface="Franklin Gothic Book"/>
                        <a:ea typeface="+mn-ea"/>
                        <a:cs typeface="+mn-cs"/>
                      </a:endParaRPr>
                    </a:p>
                  </a:txBody>
                  <a:tcPr>
                    <a:solidFill>
                      <a:schemeClr val="bg1">
                        <a:lumMod val="50000"/>
                      </a:schemeClr>
                    </a:solidFill>
                  </a:tcPr>
                </a:tc>
                <a:tc>
                  <a:txBody>
                    <a:bodyPr/>
                    <a:lstStyle/>
                    <a:p>
                      <a:r>
                        <a:rPr lang="en-US" sz="1400"/>
                        <a:t>Grass-Ground</a:t>
                      </a:r>
                    </a:p>
                  </a:txBody>
                  <a:tcPr/>
                </a:tc>
                <a:tc>
                  <a:txBody>
                    <a:bodyPr/>
                    <a:lstStyle/>
                    <a:p>
                      <a:r>
                        <a:rPr lang="en-US" sz="1400"/>
                        <a:t>Water-Rock</a:t>
                      </a:r>
                    </a:p>
                  </a:txBody>
                  <a:tcPr/>
                </a:tc>
                <a:tc>
                  <a:txBody>
                    <a:bodyPr/>
                    <a:lstStyle/>
                    <a:p>
                      <a:r>
                        <a:rPr lang="en-US" sz="1400"/>
                        <a:t>Grass</a:t>
                      </a:r>
                    </a:p>
                  </a:txBody>
                  <a:tcPr/>
                </a:tc>
                <a:tc>
                  <a:txBody>
                    <a:bodyPr/>
                    <a:lstStyle/>
                    <a:p>
                      <a:r>
                        <a:rPr lang="en-US" sz="1400"/>
                        <a:t>Electric-Water</a:t>
                      </a:r>
                    </a:p>
                  </a:txBody>
                  <a:tcPr/>
                </a:tc>
                <a:tc>
                  <a:txBody>
                    <a:bodyPr/>
                    <a:lstStyle/>
                    <a:p>
                      <a:endParaRPr lang="en-US" sz="1600"/>
                    </a:p>
                  </a:txBody>
                  <a:tcPr>
                    <a:solidFill>
                      <a:schemeClr val="tx1"/>
                    </a:solidFill>
                  </a:tcPr>
                </a:tc>
                <a:extLst>
                  <a:ext uri="{0D108BD9-81ED-4DB2-BD59-A6C34878D82A}">
                    <a16:rowId xmlns:a16="http://schemas.microsoft.com/office/drawing/2014/main" val="2562666333"/>
                  </a:ext>
                </a:extLst>
              </a:tr>
            </a:tbl>
          </a:graphicData>
        </a:graphic>
      </p:graphicFrame>
      <p:pic>
        <p:nvPicPr>
          <p:cNvPr id="6" name="Picture 6" descr="A picture containing sitting, table, flower&#10;&#10;Description automatically generated">
            <a:extLst>
              <a:ext uri="{FF2B5EF4-FFF2-40B4-BE49-F238E27FC236}">
                <a16:creationId xmlns:a16="http://schemas.microsoft.com/office/drawing/2014/main" id="{ADBDFADC-F971-4609-85C7-50F3ED287745}"/>
              </a:ext>
            </a:extLst>
          </p:cNvPr>
          <p:cNvPicPr>
            <a:picLocks noChangeAspect="1"/>
          </p:cNvPicPr>
          <p:nvPr/>
        </p:nvPicPr>
        <p:blipFill>
          <a:blip r:embed="rId5"/>
          <a:stretch>
            <a:fillRect/>
          </a:stretch>
        </p:blipFill>
        <p:spPr>
          <a:xfrm>
            <a:off x="11371861" y="5795406"/>
            <a:ext cx="1066305" cy="1066305"/>
          </a:xfrm>
          <a:prstGeom prst="rect">
            <a:avLst/>
          </a:prstGeom>
        </p:spPr>
      </p:pic>
      <p:pic>
        <p:nvPicPr>
          <p:cNvPr id="7" name="Picture 7" descr="A picture containing clock&#10;&#10;Description automatically generated">
            <a:extLst>
              <a:ext uri="{FF2B5EF4-FFF2-40B4-BE49-F238E27FC236}">
                <a16:creationId xmlns:a16="http://schemas.microsoft.com/office/drawing/2014/main" id="{2A8C4C0C-CA17-4BA3-A608-EBFB8D96B12B}"/>
              </a:ext>
            </a:extLst>
          </p:cNvPr>
          <p:cNvPicPr>
            <a:picLocks noChangeAspect="1"/>
          </p:cNvPicPr>
          <p:nvPr/>
        </p:nvPicPr>
        <p:blipFill>
          <a:blip r:embed="rId6"/>
          <a:stretch>
            <a:fillRect/>
          </a:stretch>
        </p:blipFill>
        <p:spPr>
          <a:xfrm>
            <a:off x="33646" y="1592281"/>
            <a:ext cx="783773" cy="803565"/>
          </a:xfrm>
          <a:prstGeom prst="rect">
            <a:avLst/>
          </a:prstGeom>
        </p:spPr>
      </p:pic>
      <p:pic>
        <p:nvPicPr>
          <p:cNvPr id="4" name="Slide 8">
            <a:hlinkClick r:id="" action="ppaction://media"/>
            <a:extLst>
              <a:ext uri="{FF2B5EF4-FFF2-40B4-BE49-F238E27FC236}">
                <a16:creationId xmlns:a16="http://schemas.microsoft.com/office/drawing/2014/main" id="{376E0871-3C68-4A47-93F8-0930E9C7C6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54524" y="1118534"/>
            <a:ext cx="613708" cy="595780"/>
          </a:xfrm>
          <a:prstGeom prst="rect">
            <a:avLst/>
          </a:prstGeom>
        </p:spPr>
      </p:pic>
    </p:spTree>
    <p:extLst>
      <p:ext uri="{BB962C8B-B14F-4D97-AF65-F5344CB8AC3E}">
        <p14:creationId xmlns:p14="http://schemas.microsoft.com/office/powerpoint/2010/main" val="2864126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Logo&#10;&#10;Description automatically generated">
            <a:extLst>
              <a:ext uri="{FF2B5EF4-FFF2-40B4-BE49-F238E27FC236}">
                <a16:creationId xmlns:a16="http://schemas.microsoft.com/office/drawing/2014/main" id="{500A060F-F143-4F96-A3CC-76AE815D54A0}"/>
              </a:ext>
            </a:extLst>
          </p:cNvPr>
          <p:cNvPicPr>
            <a:picLocks noChangeAspect="1"/>
          </p:cNvPicPr>
          <p:nvPr/>
        </p:nvPicPr>
        <p:blipFill>
          <a:blip r:embed="rId4"/>
          <a:stretch>
            <a:fillRect/>
          </a:stretch>
        </p:blipFill>
        <p:spPr>
          <a:xfrm>
            <a:off x="636494" y="904999"/>
            <a:ext cx="7799294" cy="986989"/>
          </a:xfrm>
          <a:prstGeom prst="rect">
            <a:avLst/>
          </a:prstGeom>
        </p:spPr>
      </p:pic>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a:xfrm>
            <a:off x="581192" y="1991241"/>
            <a:ext cx="4561908" cy="4530956"/>
          </a:xfrm>
        </p:spPr>
        <p:txBody>
          <a:bodyPr/>
          <a:lstStyle/>
          <a:p>
            <a:pPr marL="305435" indent="-305435">
              <a:buFont typeface="Wingdings 2"/>
              <a:buChar char=""/>
            </a:pPr>
            <a:r>
              <a:rPr lang="en-US">
                <a:ea typeface="+mn-lt"/>
                <a:cs typeface="+mn-lt"/>
              </a:rPr>
              <a:t>The graph on the right depicts the frequencies that each type was evaluated to for the given iteration of the model.</a:t>
            </a:r>
          </a:p>
          <a:p>
            <a:pPr marL="305435" indent="-305435">
              <a:buFont typeface="Wingdings 2"/>
              <a:buChar char=""/>
            </a:pPr>
            <a:r>
              <a:rPr lang="en-US">
                <a:ea typeface="+mn-lt"/>
                <a:cs typeface="+mn-lt"/>
              </a:rPr>
              <a:t>This information is useful for when the Player does not know the types of the opponent's Pokémon beforehand.</a:t>
            </a:r>
          </a:p>
          <a:p>
            <a:pPr marL="305435" indent="-305435">
              <a:buFont typeface="Wingdings 2"/>
              <a:buChar char=""/>
            </a:pPr>
            <a:r>
              <a:rPr lang="en-US">
                <a:ea typeface="+mn-lt"/>
                <a:cs typeface="+mn-lt"/>
              </a:rPr>
              <a:t>So, an ideal party of 6 Pokémon for the Player would consist of Pokémon of the following types: Water, Grass, Electric, Ground, Flying and Rock.</a:t>
            </a:r>
          </a:p>
        </p:txBody>
      </p:sp>
      <p:pic>
        <p:nvPicPr>
          <p:cNvPr id="6" name="Picture 6" descr="Chart, bar chart&#10;&#10;Description automatically generated">
            <a:extLst>
              <a:ext uri="{FF2B5EF4-FFF2-40B4-BE49-F238E27FC236}">
                <a16:creationId xmlns:a16="http://schemas.microsoft.com/office/drawing/2014/main" id="{F66E9079-7E1B-42BB-9BCC-29E400A01F7C}"/>
              </a:ext>
            </a:extLst>
          </p:cNvPr>
          <p:cNvPicPr>
            <a:picLocks noChangeAspect="1"/>
          </p:cNvPicPr>
          <p:nvPr/>
        </p:nvPicPr>
        <p:blipFill>
          <a:blip r:embed="rId5"/>
          <a:stretch>
            <a:fillRect/>
          </a:stretch>
        </p:blipFill>
        <p:spPr>
          <a:xfrm>
            <a:off x="5254084" y="1990733"/>
            <a:ext cx="6748346" cy="4010243"/>
          </a:xfrm>
          <a:prstGeom prst="rect">
            <a:avLst/>
          </a:prstGeom>
        </p:spPr>
      </p:pic>
      <p:pic>
        <p:nvPicPr>
          <p:cNvPr id="7" name="Picture 7" descr="A close up of a logo&#10;&#10;Description automatically generated">
            <a:extLst>
              <a:ext uri="{FF2B5EF4-FFF2-40B4-BE49-F238E27FC236}">
                <a16:creationId xmlns:a16="http://schemas.microsoft.com/office/drawing/2014/main" id="{E8E181BD-2CC2-44AA-9A80-4E88AF64FD9A}"/>
              </a:ext>
            </a:extLst>
          </p:cNvPr>
          <p:cNvPicPr>
            <a:picLocks noChangeAspect="1"/>
          </p:cNvPicPr>
          <p:nvPr/>
        </p:nvPicPr>
        <p:blipFill>
          <a:blip r:embed="rId6"/>
          <a:stretch>
            <a:fillRect/>
          </a:stretch>
        </p:blipFill>
        <p:spPr>
          <a:xfrm>
            <a:off x="10315699" y="602673"/>
            <a:ext cx="1723903" cy="1714007"/>
          </a:xfrm>
          <a:prstGeom prst="rect">
            <a:avLst/>
          </a:prstGeom>
        </p:spPr>
      </p:pic>
      <p:pic>
        <p:nvPicPr>
          <p:cNvPr id="8" name="Picture 8" descr="A close up of a logo&#10;&#10;Description automatically generated">
            <a:extLst>
              <a:ext uri="{FF2B5EF4-FFF2-40B4-BE49-F238E27FC236}">
                <a16:creationId xmlns:a16="http://schemas.microsoft.com/office/drawing/2014/main" id="{47FBB82D-1F7D-43B7-A963-3ACE03936080}"/>
              </a:ext>
            </a:extLst>
          </p:cNvPr>
          <p:cNvPicPr>
            <a:picLocks noChangeAspect="1"/>
          </p:cNvPicPr>
          <p:nvPr/>
        </p:nvPicPr>
        <p:blipFill>
          <a:blip r:embed="rId7"/>
          <a:stretch>
            <a:fillRect/>
          </a:stretch>
        </p:blipFill>
        <p:spPr>
          <a:xfrm>
            <a:off x="4034287" y="5249173"/>
            <a:ext cx="1506748" cy="1506748"/>
          </a:xfrm>
          <a:prstGeom prst="rect">
            <a:avLst/>
          </a:prstGeom>
        </p:spPr>
      </p:pic>
      <p:pic>
        <p:nvPicPr>
          <p:cNvPr id="2" name="Slide 9">
            <a:hlinkClick r:id="" action="ppaction://media"/>
            <a:extLst>
              <a:ext uri="{FF2B5EF4-FFF2-40B4-BE49-F238E27FC236}">
                <a16:creationId xmlns:a16="http://schemas.microsoft.com/office/drawing/2014/main" id="{4C319C83-003D-46F3-A4C2-F163630C38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011957" y="975099"/>
            <a:ext cx="721285" cy="703356"/>
          </a:xfrm>
          <a:prstGeom prst="rect">
            <a:avLst/>
          </a:prstGeom>
        </p:spPr>
      </p:pic>
    </p:spTree>
    <p:extLst>
      <p:ext uri="{BB962C8B-B14F-4D97-AF65-F5344CB8AC3E}">
        <p14:creationId xmlns:p14="http://schemas.microsoft.com/office/powerpoint/2010/main" val="1988268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DividendVTI</vt:lpstr>
      <vt:lpstr>17: Optimal battle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revision>26</cp:revision>
  <dcterms:created xsi:type="dcterms:W3CDTF">2020-08-25T19:16:42Z</dcterms:created>
  <dcterms:modified xsi:type="dcterms:W3CDTF">2020-12-09T03:50:14Z</dcterms:modified>
</cp:coreProperties>
</file>